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8"/>
  </p:notesMasterIdLst>
  <p:sldIdLst>
    <p:sldId id="256" r:id="rId2"/>
    <p:sldId id="260" r:id="rId3"/>
    <p:sldId id="257" r:id="rId4"/>
    <p:sldId id="259" r:id="rId5"/>
    <p:sldId id="283" r:id="rId6"/>
    <p:sldId id="299" r:id="rId7"/>
    <p:sldId id="284" r:id="rId8"/>
    <p:sldId id="320" r:id="rId9"/>
    <p:sldId id="285" r:id="rId10"/>
    <p:sldId id="286" r:id="rId11"/>
    <p:sldId id="278" r:id="rId12"/>
    <p:sldId id="279" r:id="rId13"/>
    <p:sldId id="280" r:id="rId14"/>
    <p:sldId id="275" r:id="rId15"/>
    <p:sldId id="281" r:id="rId16"/>
    <p:sldId id="282" r:id="rId17"/>
    <p:sldId id="293" r:id="rId18"/>
    <p:sldId id="294" r:id="rId19"/>
    <p:sldId id="295" r:id="rId20"/>
    <p:sldId id="296" r:id="rId21"/>
    <p:sldId id="297" r:id="rId22"/>
    <p:sldId id="298" r:id="rId23"/>
    <p:sldId id="263" r:id="rId24"/>
    <p:sldId id="300" r:id="rId25"/>
    <p:sldId id="287" r:id="rId26"/>
    <p:sldId id="289" r:id="rId27"/>
    <p:sldId id="290" r:id="rId28"/>
    <p:sldId id="291" r:id="rId29"/>
    <p:sldId id="265" r:id="rId30"/>
    <p:sldId id="301" r:id="rId31"/>
    <p:sldId id="302" r:id="rId32"/>
    <p:sldId id="303" r:id="rId33"/>
    <p:sldId id="304" r:id="rId34"/>
    <p:sldId id="305" r:id="rId35"/>
    <p:sldId id="306" r:id="rId36"/>
    <p:sldId id="307" r:id="rId37"/>
    <p:sldId id="308" r:id="rId38"/>
    <p:sldId id="309" r:id="rId39"/>
    <p:sldId id="310" r:id="rId40"/>
    <p:sldId id="311" r:id="rId41"/>
    <p:sldId id="312" r:id="rId42"/>
    <p:sldId id="313" r:id="rId43"/>
    <p:sldId id="314" r:id="rId44"/>
    <p:sldId id="315" r:id="rId45"/>
    <p:sldId id="316" r:id="rId46"/>
    <p:sldId id="317" r:id="rId47"/>
    <p:sldId id="273" r:id="rId48"/>
    <p:sldId id="318" r:id="rId49"/>
    <p:sldId id="277" r:id="rId50"/>
    <p:sldId id="276" r:id="rId51"/>
    <p:sldId id="267" r:id="rId52"/>
    <p:sldId id="274" r:id="rId53"/>
    <p:sldId id="268" r:id="rId54"/>
    <p:sldId id="319" r:id="rId55"/>
    <p:sldId id="292" r:id="rId56"/>
    <p:sldId id="269" r:id="rId57"/>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5158"/>
    <a:srgbClr val="4D74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13B5ED-1A90-4081-B037-ECDD79F07204}" v="147" dt="2025-08-08T04:19:41.0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941" autoAdjust="0"/>
    <p:restoredTop sz="94660"/>
  </p:normalViewPr>
  <p:slideViewPr>
    <p:cSldViewPr snapToGrid="0">
      <p:cViewPr varScale="1">
        <p:scale>
          <a:sx n="68" d="100"/>
          <a:sy n="68" d="100"/>
        </p:scale>
        <p:origin x="1171"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dk1">
                  <a:tint val="885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EB8C-41A5-AF3D-00D76B9BE25C}"/>
              </c:ext>
            </c:extLst>
          </c:dPt>
          <c:dPt>
            <c:idx val="1"/>
            <c:bubble3D val="0"/>
            <c:spPr>
              <a:solidFill>
                <a:schemeClr val="dk1">
                  <a:tint val="5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EB8C-41A5-AF3D-00D76B9BE25C}"/>
              </c:ext>
            </c:extLst>
          </c:dPt>
          <c:dPt>
            <c:idx val="2"/>
            <c:bubble3D val="0"/>
            <c:spPr>
              <a:solidFill>
                <a:schemeClr val="dk1">
                  <a:tint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EB8C-41A5-AF3D-00D76B9BE25C}"/>
              </c:ext>
            </c:extLst>
          </c:dPt>
          <c:dPt>
            <c:idx val="3"/>
            <c:bubble3D val="0"/>
            <c:spPr>
              <a:solidFill>
                <a:schemeClr val="dk1">
                  <a:tint val="985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EB8C-41A5-AF3D-00D76B9BE25C}"/>
              </c:ext>
            </c:extLst>
          </c:dPt>
          <c:dPt>
            <c:idx val="4"/>
            <c:bubble3D val="0"/>
            <c:spPr>
              <a:solidFill>
                <a:schemeClr val="dk1">
                  <a:tint val="3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EB8C-41A5-AF3D-00D76B9BE25C}"/>
              </c:ext>
            </c:extLst>
          </c:dPt>
          <c:dPt>
            <c:idx val="5"/>
            <c:bubble3D val="0"/>
            <c:spPr>
              <a:solidFill>
                <a:schemeClr val="dk1">
                  <a:tint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EB8C-41A5-AF3D-00D76B9BE25C}"/>
              </c:ext>
            </c:extLst>
          </c:dPt>
          <c:dPt>
            <c:idx val="6"/>
            <c:bubble3D val="0"/>
            <c:spPr>
              <a:solidFill>
                <a:schemeClr val="dk1">
                  <a:tint val="8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EB8C-41A5-AF3D-00D76B9BE25C}"/>
              </c:ext>
            </c:extLst>
          </c:dPt>
          <c:dPt>
            <c:idx val="7"/>
            <c:bubble3D val="0"/>
            <c:spPr>
              <a:solidFill>
                <a:schemeClr val="dk1">
                  <a:tint val="885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EB8C-41A5-AF3D-00D76B9BE25C}"/>
              </c:ext>
            </c:extLst>
          </c:dPt>
          <c:dPt>
            <c:idx val="8"/>
            <c:bubble3D val="0"/>
            <c:spPr>
              <a:solidFill>
                <a:schemeClr val="dk1">
                  <a:tint val="5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1-EB8C-41A5-AF3D-00D76B9BE25C}"/>
              </c:ext>
            </c:extLst>
          </c:dPt>
          <c:dPt>
            <c:idx val="9"/>
            <c:bubble3D val="0"/>
            <c:spPr>
              <a:solidFill>
                <a:schemeClr val="dk1">
                  <a:tint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3-EB8C-41A5-AF3D-00D76B9BE25C}"/>
              </c:ext>
            </c:extLst>
          </c:dPt>
          <c:dLbls>
            <c:dLbl>
              <c:idx val="7"/>
              <c:layout>
                <c:manualLayout>
                  <c:x val="-7.0006116922273418E-2"/>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EB8C-41A5-AF3D-00D76B9BE25C}"/>
                </c:ext>
              </c:extLst>
            </c:dLbl>
            <c:dLbl>
              <c:idx val="9"/>
              <c:layout>
                <c:manualLayout>
                  <c:x val="5.4692278845526097E-2"/>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EB8C-41A5-AF3D-00D76B9BE25C}"/>
                </c:ext>
              </c:extLst>
            </c:dLbl>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de-DE"/>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pattFill prst="pct75">
                    <a:fgClr>
                      <a:schemeClr val="dk1">
                        <a:lumMod val="75000"/>
                        <a:lumOff val="25000"/>
                      </a:schemeClr>
                    </a:fgClr>
                    <a:bgClr>
                      <a:schemeClr val="dk1">
                        <a:lumMod val="65000"/>
                        <a:lumOff val="35000"/>
                      </a:schemeClr>
                    </a:bgClr>
                  </a:pattFill>
                  <a:ln>
                    <a:noFill/>
                  </a:ln>
                </c15:spPr>
              </c:ext>
            </c:extLst>
          </c:dLbls>
          <c:cat>
            <c:strRef>
              <c:f>Sheet1!$A$2:$A$11</c:f>
              <c:strCache>
                <c:ptCount val="10"/>
                <c:pt idx="0">
                  <c:v>IBGH/BH-VT</c:v>
                </c:pt>
                <c:pt idx="1">
                  <c:v>BH</c:v>
                </c:pt>
                <c:pt idx="2">
                  <c:v>VPG</c:v>
                </c:pt>
                <c:pt idx="3">
                  <c:v>IGP</c:v>
                </c:pt>
                <c:pt idx="4">
                  <c:v>SanH</c:v>
                </c:pt>
                <c:pt idx="5">
                  <c:v>LawH</c:v>
                </c:pt>
                <c:pt idx="6">
                  <c:v>FH/IFH</c:v>
                </c:pt>
                <c:pt idx="7">
                  <c:v>Mondioring</c:v>
                </c:pt>
                <c:pt idx="8">
                  <c:v>WaH</c:v>
                </c:pt>
                <c:pt idx="9">
                  <c:v>Diverses</c:v>
                </c:pt>
              </c:strCache>
            </c:strRef>
          </c:cat>
          <c:val>
            <c:numRef>
              <c:f>Sheet1!$B$2:$B$11</c:f>
              <c:numCache>
                <c:formatCode>General</c:formatCode>
                <c:ptCount val="10"/>
                <c:pt idx="0">
                  <c:v>188</c:v>
                </c:pt>
                <c:pt idx="1">
                  <c:v>141</c:v>
                </c:pt>
                <c:pt idx="2">
                  <c:v>45</c:v>
                </c:pt>
                <c:pt idx="3">
                  <c:v>177</c:v>
                </c:pt>
                <c:pt idx="4">
                  <c:v>39</c:v>
                </c:pt>
                <c:pt idx="5">
                  <c:v>12</c:v>
                </c:pt>
                <c:pt idx="6">
                  <c:v>96</c:v>
                </c:pt>
                <c:pt idx="7">
                  <c:v>12</c:v>
                </c:pt>
                <c:pt idx="8">
                  <c:v>6</c:v>
                </c:pt>
                <c:pt idx="9">
                  <c:v>43</c:v>
                </c:pt>
              </c:numCache>
            </c:numRef>
          </c:val>
          <c:extLst>
            <c:ext xmlns:c16="http://schemas.microsoft.com/office/drawing/2014/chart" uri="{C3380CC4-5D6E-409C-BE32-E72D297353CC}">
              <c16:uniqueId val="{00000014-EB8C-41A5-AF3D-00D76B9BE25C}"/>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dk1">
                  <a:tint val="885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BC1C-4A90-9275-EF50112DFEFC}"/>
              </c:ext>
            </c:extLst>
          </c:dPt>
          <c:dPt>
            <c:idx val="1"/>
            <c:bubble3D val="0"/>
            <c:spPr>
              <a:solidFill>
                <a:schemeClr val="dk1">
                  <a:tint val="5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BC1C-4A90-9275-EF50112DFEFC}"/>
              </c:ext>
            </c:extLst>
          </c:dPt>
          <c:dPt>
            <c:idx val="2"/>
            <c:bubble3D val="0"/>
            <c:spPr>
              <a:solidFill>
                <a:schemeClr val="dk1">
                  <a:tint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BC1C-4A90-9275-EF50112DFEFC}"/>
              </c:ext>
            </c:extLst>
          </c:dPt>
          <c:dLbls>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de-DE"/>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pattFill prst="pct75">
                    <a:fgClr>
                      <a:schemeClr val="dk1">
                        <a:lumMod val="75000"/>
                        <a:lumOff val="25000"/>
                      </a:schemeClr>
                    </a:fgClr>
                    <a:bgClr>
                      <a:schemeClr val="dk1">
                        <a:lumMod val="65000"/>
                        <a:lumOff val="35000"/>
                      </a:schemeClr>
                    </a:bgClr>
                  </a:pattFill>
                  <a:ln>
                    <a:noFill/>
                  </a:ln>
                </c15:spPr>
              </c:ext>
            </c:extLst>
          </c:dLbls>
          <c:cat>
            <c:strRef>
              <c:f>Sheet1!$A$2:$A$4</c:f>
              <c:strCache>
                <c:ptCount val="3"/>
                <c:pt idx="0">
                  <c:v>Verein</c:v>
                </c:pt>
                <c:pt idx="1">
                  <c:v>Hundeschule</c:v>
                </c:pt>
                <c:pt idx="2">
                  <c:v>Privat</c:v>
                </c:pt>
              </c:strCache>
            </c:strRef>
          </c:cat>
          <c:val>
            <c:numRef>
              <c:f>Sheet1!$B$2:$B$4</c:f>
              <c:numCache>
                <c:formatCode>General</c:formatCode>
                <c:ptCount val="3"/>
                <c:pt idx="0">
                  <c:v>265</c:v>
                </c:pt>
                <c:pt idx="1">
                  <c:v>64</c:v>
                </c:pt>
                <c:pt idx="2">
                  <c:v>86</c:v>
                </c:pt>
              </c:numCache>
            </c:numRef>
          </c:val>
          <c:extLst>
            <c:ext xmlns:c16="http://schemas.microsoft.com/office/drawing/2014/chart" uri="{C3380CC4-5D6E-409C-BE32-E72D297353CC}">
              <c16:uniqueId val="{00000006-BC1C-4A90-9275-EF50112DFEFC}"/>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Tabelle1!$B$1</c:f>
              <c:strCache>
                <c:ptCount val="1"/>
                <c:pt idx="0">
                  <c:v>Datenreihe 1</c:v>
                </c:pt>
              </c:strCache>
            </c:strRef>
          </c:tx>
          <c:spPr>
            <a:solidFill>
              <a:schemeClr val="dk1">
                <a:tint val="885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Tabelle1!$A$2:$A$5</c:f>
              <c:strCache>
                <c:ptCount val="4"/>
                <c:pt idx="0">
                  <c:v>Beschäftigen des Hundes</c:v>
                </c:pt>
                <c:pt idx="1">
                  <c:v>Erfolg</c:v>
                </c:pt>
                <c:pt idx="2">
                  <c:v>Freude am Hundesport</c:v>
                </c:pt>
                <c:pt idx="3">
                  <c:v>Auf ein Ziel hinarbeiten</c:v>
                </c:pt>
              </c:strCache>
            </c:strRef>
          </c:cat>
          <c:val>
            <c:numRef>
              <c:f>Tabelle1!$B$2:$B$5</c:f>
              <c:numCache>
                <c:formatCode>General</c:formatCode>
                <c:ptCount val="4"/>
                <c:pt idx="0">
                  <c:v>103</c:v>
                </c:pt>
                <c:pt idx="1">
                  <c:v>74</c:v>
                </c:pt>
                <c:pt idx="2">
                  <c:v>300</c:v>
                </c:pt>
                <c:pt idx="3">
                  <c:v>286</c:v>
                </c:pt>
              </c:numCache>
            </c:numRef>
          </c:val>
          <c:extLst>
            <c:ext xmlns:c16="http://schemas.microsoft.com/office/drawing/2014/chart" uri="{C3380CC4-5D6E-409C-BE32-E72D297353CC}">
              <c16:uniqueId val="{00000000-A2FB-4F1E-89C1-88B6AFC05179}"/>
            </c:ext>
          </c:extLst>
        </c:ser>
        <c:dLbls>
          <c:dLblPos val="inEnd"/>
          <c:showLegendKey val="0"/>
          <c:showVal val="1"/>
          <c:showCatName val="0"/>
          <c:showSerName val="0"/>
          <c:showPercent val="0"/>
          <c:showBubbleSize val="0"/>
        </c:dLbls>
        <c:gapWidth val="65"/>
        <c:axId val="1821651599"/>
        <c:axId val="1821652559"/>
      </c:barChart>
      <c:catAx>
        <c:axId val="1821651599"/>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de-DE"/>
          </a:p>
        </c:txPr>
        <c:crossAx val="1821652559"/>
        <c:crosses val="autoZero"/>
        <c:auto val="1"/>
        <c:lblAlgn val="ctr"/>
        <c:lblOffset val="100"/>
        <c:noMultiLvlLbl val="0"/>
      </c:catAx>
      <c:valAx>
        <c:axId val="1821652559"/>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de-DE"/>
          </a:p>
        </c:txPr>
        <c:crossAx val="182165159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Tabelle1!$B$1</c:f>
              <c:strCache>
                <c:ptCount val="1"/>
                <c:pt idx="0">
                  <c:v>Datenreihe 1</c:v>
                </c:pt>
              </c:strCache>
            </c:strRef>
          </c:tx>
          <c:spPr>
            <a:solidFill>
              <a:schemeClr val="dk1">
                <a:tint val="885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Tabelle1!$A$2:$A$6</c:f>
              <c:strCache>
                <c:ptCount val="5"/>
                <c:pt idx="0">
                  <c:v>Zu teuer</c:v>
                </c:pt>
                <c:pt idx="1">
                  <c:v>Mangeldes Wissen/Können</c:v>
                </c:pt>
                <c:pt idx="2">
                  <c:v>Keine Zeit</c:v>
                </c:pt>
                <c:pt idx="3">
                  <c:v>Habe an Prüfungen schlechte Erfahrungen gemacht </c:v>
                </c:pt>
                <c:pt idx="4">
                  <c:v>Ich habe kein Leistungsheft/bin nicht in einem Verein</c:v>
                </c:pt>
              </c:strCache>
            </c:strRef>
          </c:cat>
          <c:val>
            <c:numRef>
              <c:f>Tabelle1!$B$2:$B$6</c:f>
              <c:numCache>
                <c:formatCode>General</c:formatCode>
                <c:ptCount val="5"/>
                <c:pt idx="0">
                  <c:v>17</c:v>
                </c:pt>
                <c:pt idx="1">
                  <c:v>17</c:v>
                </c:pt>
                <c:pt idx="2">
                  <c:v>18</c:v>
                </c:pt>
                <c:pt idx="3">
                  <c:v>35</c:v>
                </c:pt>
                <c:pt idx="4">
                  <c:v>2</c:v>
                </c:pt>
              </c:numCache>
            </c:numRef>
          </c:val>
          <c:extLst>
            <c:ext xmlns:c16="http://schemas.microsoft.com/office/drawing/2014/chart" uri="{C3380CC4-5D6E-409C-BE32-E72D297353CC}">
              <c16:uniqueId val="{00000000-A2FB-4F1E-89C1-88B6AFC05179}"/>
            </c:ext>
          </c:extLst>
        </c:ser>
        <c:dLbls>
          <c:dLblPos val="inEnd"/>
          <c:showLegendKey val="0"/>
          <c:showVal val="1"/>
          <c:showCatName val="0"/>
          <c:showSerName val="0"/>
          <c:showPercent val="0"/>
          <c:showBubbleSize val="0"/>
        </c:dLbls>
        <c:gapWidth val="65"/>
        <c:axId val="1821651599"/>
        <c:axId val="1821652559"/>
      </c:barChart>
      <c:catAx>
        <c:axId val="1821651599"/>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de-DE"/>
          </a:p>
        </c:txPr>
        <c:crossAx val="1821652559"/>
        <c:crosses val="autoZero"/>
        <c:auto val="1"/>
        <c:lblAlgn val="ctr"/>
        <c:lblOffset val="100"/>
        <c:noMultiLvlLbl val="0"/>
      </c:catAx>
      <c:valAx>
        <c:axId val="1821652559"/>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de-DE"/>
          </a:p>
        </c:txPr>
        <c:crossAx val="182165159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Tabelle1!$B$1</c:f>
              <c:strCache>
                <c:ptCount val="1"/>
                <c:pt idx="0">
                  <c:v>Datenreihe 1</c:v>
                </c:pt>
              </c:strCache>
            </c:strRef>
          </c:tx>
          <c:spPr>
            <a:solidFill>
              <a:schemeClr val="dk1">
                <a:tint val="885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Tabelle1!$A$2:$A$8</c:f>
              <c:strCache>
                <c:ptCount val="7"/>
                <c:pt idx="0">
                  <c:v>Nichts, ist gut so wie es ist</c:v>
                </c:pt>
                <c:pt idx="1">
                  <c:v>Günstigere Teilnahme</c:v>
                </c:pt>
                <c:pt idx="2">
                  <c:v>Zügigere Durchfügrung</c:v>
                </c:pt>
                <c:pt idx="3">
                  <c:v>Mehr Punkte vom Richter</c:v>
                </c:pt>
                <c:pt idx="4">
                  <c:v>Abendprüfungen</c:v>
                </c:pt>
                <c:pt idx="5">
                  <c:v>Startmöglichkeit ohne Leistungsheft</c:v>
                </c:pt>
                <c:pt idx="6">
                  <c:v>Startmöglichkeit ohne Eintrag ins Leistungsheft</c:v>
                </c:pt>
              </c:strCache>
            </c:strRef>
          </c:cat>
          <c:val>
            <c:numRef>
              <c:f>Tabelle1!$B$2:$B$8</c:f>
              <c:numCache>
                <c:formatCode>General</c:formatCode>
                <c:ptCount val="7"/>
                <c:pt idx="0">
                  <c:v>151</c:v>
                </c:pt>
                <c:pt idx="1">
                  <c:v>64</c:v>
                </c:pt>
                <c:pt idx="2">
                  <c:v>59</c:v>
                </c:pt>
                <c:pt idx="3">
                  <c:v>40</c:v>
                </c:pt>
                <c:pt idx="4">
                  <c:v>68</c:v>
                </c:pt>
                <c:pt idx="5">
                  <c:v>19</c:v>
                </c:pt>
                <c:pt idx="6">
                  <c:v>23</c:v>
                </c:pt>
              </c:numCache>
            </c:numRef>
          </c:val>
          <c:extLst>
            <c:ext xmlns:c16="http://schemas.microsoft.com/office/drawing/2014/chart" uri="{C3380CC4-5D6E-409C-BE32-E72D297353CC}">
              <c16:uniqueId val="{00000000-A60B-42EB-8035-46F2AE0A6D51}"/>
            </c:ext>
          </c:extLst>
        </c:ser>
        <c:dLbls>
          <c:dLblPos val="inEnd"/>
          <c:showLegendKey val="0"/>
          <c:showVal val="1"/>
          <c:showCatName val="0"/>
          <c:showSerName val="0"/>
          <c:showPercent val="0"/>
          <c:showBubbleSize val="0"/>
        </c:dLbls>
        <c:gapWidth val="65"/>
        <c:axId val="1821651599"/>
        <c:axId val="1821652559"/>
      </c:barChart>
      <c:catAx>
        <c:axId val="1821651599"/>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de-DE"/>
          </a:p>
        </c:txPr>
        <c:crossAx val="1821652559"/>
        <c:crosses val="autoZero"/>
        <c:auto val="1"/>
        <c:lblAlgn val="ctr"/>
        <c:lblOffset val="100"/>
        <c:noMultiLvlLbl val="0"/>
      </c:catAx>
      <c:valAx>
        <c:axId val="1821652559"/>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de-DE"/>
          </a:p>
        </c:txPr>
        <c:crossAx val="182165159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dk1">
                  <a:tint val="885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9344-4BEB-8B58-DC62E11E65E9}"/>
              </c:ext>
            </c:extLst>
          </c:dPt>
          <c:dPt>
            <c:idx val="1"/>
            <c:bubble3D val="0"/>
            <c:spPr>
              <a:solidFill>
                <a:schemeClr val="dk1">
                  <a:tint val="5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9344-4BEB-8B58-DC62E11E65E9}"/>
              </c:ext>
            </c:extLst>
          </c:dPt>
          <c:dPt>
            <c:idx val="2"/>
            <c:bubble3D val="0"/>
            <c:spPr>
              <a:solidFill>
                <a:schemeClr val="dk1">
                  <a:tint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5D86-465C-B328-9067C58B0C64}"/>
              </c:ext>
            </c:extLst>
          </c:dPt>
          <c:dLbls>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de-DE"/>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pattFill prst="pct75">
                    <a:fgClr>
                      <a:schemeClr val="dk1">
                        <a:lumMod val="75000"/>
                        <a:lumOff val="25000"/>
                      </a:schemeClr>
                    </a:fgClr>
                    <a:bgClr>
                      <a:schemeClr val="dk1">
                        <a:lumMod val="65000"/>
                        <a:lumOff val="35000"/>
                      </a:schemeClr>
                    </a:bgClr>
                  </a:pattFill>
                  <a:ln>
                    <a:noFill/>
                  </a:ln>
                </c15:spPr>
              </c:ext>
            </c:extLst>
          </c:dLbls>
          <c:cat>
            <c:strRef>
              <c:f>Sheet1!$A$2:$A$4</c:f>
              <c:strCache>
                <c:ptCount val="3"/>
                <c:pt idx="0">
                  <c:v>Ja</c:v>
                </c:pt>
                <c:pt idx="1">
                  <c:v>Nein</c:v>
                </c:pt>
                <c:pt idx="2">
                  <c:v>Nur VPG Beibehalten</c:v>
                </c:pt>
              </c:strCache>
            </c:strRef>
          </c:cat>
          <c:val>
            <c:numRef>
              <c:f>Sheet1!$B$2:$B$4</c:f>
              <c:numCache>
                <c:formatCode>General</c:formatCode>
                <c:ptCount val="3"/>
                <c:pt idx="0">
                  <c:v>212</c:v>
                </c:pt>
                <c:pt idx="1">
                  <c:v>84</c:v>
                </c:pt>
                <c:pt idx="2">
                  <c:v>21</c:v>
                </c:pt>
              </c:numCache>
            </c:numRef>
          </c:val>
          <c:extLst>
            <c:ext xmlns:c16="http://schemas.microsoft.com/office/drawing/2014/chart" uri="{C3380CC4-5D6E-409C-BE32-E72D297353CC}">
              <c16:uniqueId val="{00000004-9344-4BEB-8B58-DC62E11E65E9}"/>
            </c:ext>
          </c:extLst>
        </c:ser>
        <c:dLbls>
          <c:dLblPos val="ctr"/>
          <c:showLegendKey val="0"/>
          <c:showVal val="0"/>
          <c:showCatName val="0"/>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de-D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dk1">
                  <a:tint val="885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D8A5-4EDB-B44D-BC62BD83263F}"/>
              </c:ext>
            </c:extLst>
          </c:dPt>
          <c:dPt>
            <c:idx val="1"/>
            <c:bubble3D val="0"/>
            <c:spPr>
              <a:solidFill>
                <a:schemeClr val="dk1">
                  <a:tint val="5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D8A5-4EDB-B44D-BC62BD83263F}"/>
              </c:ext>
            </c:extLst>
          </c:dPt>
          <c:dLbls>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de-DE"/>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pattFill prst="pct75">
                    <a:fgClr>
                      <a:schemeClr val="dk1">
                        <a:lumMod val="75000"/>
                        <a:lumOff val="25000"/>
                      </a:schemeClr>
                    </a:fgClr>
                    <a:bgClr>
                      <a:schemeClr val="dk1">
                        <a:lumMod val="65000"/>
                        <a:lumOff val="35000"/>
                      </a:schemeClr>
                    </a:bgClr>
                  </a:pattFill>
                  <a:ln>
                    <a:noFill/>
                  </a:ln>
                </c15:spPr>
              </c:ext>
            </c:extLst>
          </c:dLbls>
          <c:cat>
            <c:strRef>
              <c:f>Sheet1!$A$2:$A$3</c:f>
              <c:strCache>
                <c:ptCount val="2"/>
                <c:pt idx="0">
                  <c:v>Ja</c:v>
                </c:pt>
                <c:pt idx="1">
                  <c:v>Nein</c:v>
                </c:pt>
              </c:strCache>
            </c:strRef>
          </c:cat>
          <c:val>
            <c:numRef>
              <c:f>Sheet1!$B$2:$B$3</c:f>
              <c:numCache>
                <c:formatCode>General</c:formatCode>
                <c:ptCount val="2"/>
                <c:pt idx="0">
                  <c:v>105</c:v>
                </c:pt>
                <c:pt idx="1">
                  <c:v>156</c:v>
                </c:pt>
              </c:numCache>
            </c:numRef>
          </c:val>
          <c:extLst>
            <c:ext xmlns:c16="http://schemas.microsoft.com/office/drawing/2014/chart" uri="{C3380CC4-5D6E-409C-BE32-E72D297353CC}">
              <c16:uniqueId val="{00000004-D8A5-4EDB-B44D-BC62BD83263F}"/>
            </c:ext>
          </c:extLst>
        </c:ser>
        <c:dLbls>
          <c:dLblPos val="ctr"/>
          <c:showLegendKey val="0"/>
          <c:showVal val="0"/>
          <c:showCatName val="0"/>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de-D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Tabelle1!$B$1</c:f>
              <c:strCache>
                <c:ptCount val="1"/>
                <c:pt idx="0">
                  <c:v>Datenreihe 1</c:v>
                </c:pt>
              </c:strCache>
            </c:strRef>
          </c:tx>
          <c:spPr>
            <a:solidFill>
              <a:schemeClr val="dk1">
                <a:tint val="885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Tabelle1!$A$2:$A$5</c:f>
              <c:strCache>
                <c:ptCount val="4"/>
                <c:pt idx="0">
                  <c:v>Der Breitensport soll wieder mehr gewichtet werden</c:v>
                </c:pt>
                <c:pt idx="1">
                  <c:v>Der Leistungssport soll intensiv weiterverfolgt werden können</c:v>
                </c:pt>
                <c:pt idx="2">
                  <c:v>Der Leistungssport wird schon genügend gefördert</c:v>
                </c:pt>
                <c:pt idx="3">
                  <c:v>Der Breitensport soll nicht noch zusätzlich gewichtet werden</c:v>
                </c:pt>
              </c:strCache>
            </c:strRef>
          </c:cat>
          <c:val>
            <c:numRef>
              <c:f>Tabelle1!$B$2:$B$5</c:f>
              <c:numCache>
                <c:formatCode>General</c:formatCode>
                <c:ptCount val="4"/>
                <c:pt idx="0">
                  <c:v>133</c:v>
                </c:pt>
                <c:pt idx="1">
                  <c:v>84</c:v>
                </c:pt>
                <c:pt idx="2">
                  <c:v>37</c:v>
                </c:pt>
                <c:pt idx="3">
                  <c:v>23</c:v>
                </c:pt>
              </c:numCache>
            </c:numRef>
          </c:val>
          <c:extLst>
            <c:ext xmlns:c16="http://schemas.microsoft.com/office/drawing/2014/chart" uri="{C3380CC4-5D6E-409C-BE32-E72D297353CC}">
              <c16:uniqueId val="{00000000-D0CF-4C68-92E3-3235FAF3EE1E}"/>
            </c:ext>
          </c:extLst>
        </c:ser>
        <c:dLbls>
          <c:dLblPos val="inEnd"/>
          <c:showLegendKey val="0"/>
          <c:showVal val="1"/>
          <c:showCatName val="0"/>
          <c:showSerName val="0"/>
          <c:showPercent val="0"/>
          <c:showBubbleSize val="0"/>
        </c:dLbls>
        <c:gapWidth val="65"/>
        <c:axId val="1821651599"/>
        <c:axId val="1821652559"/>
      </c:barChart>
      <c:catAx>
        <c:axId val="1821651599"/>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de-DE"/>
          </a:p>
        </c:txPr>
        <c:crossAx val="1821652559"/>
        <c:crosses val="autoZero"/>
        <c:auto val="1"/>
        <c:lblAlgn val="ctr"/>
        <c:lblOffset val="100"/>
        <c:noMultiLvlLbl val="0"/>
      </c:catAx>
      <c:valAx>
        <c:axId val="1821652559"/>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de-DE"/>
          </a:p>
        </c:txPr>
        <c:crossAx val="182165159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E0E6FE-0544-479A-822B-59E26C9AD1F7}" type="datetimeFigureOut">
              <a:rPr lang="de-CH" smtClean="0"/>
              <a:t>08.08.2025</a:t>
            </a:fld>
            <a:endParaRPr lang="de-CH"/>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E15431-8189-42E0-87A8-CD447D6BAB01}" type="slidenum">
              <a:rPr lang="de-CH" smtClean="0"/>
              <a:t>‹Nr.›</a:t>
            </a:fld>
            <a:endParaRPr lang="de-CH"/>
          </a:p>
        </p:txBody>
      </p:sp>
    </p:spTree>
    <p:extLst>
      <p:ext uri="{BB962C8B-B14F-4D97-AF65-F5344CB8AC3E}">
        <p14:creationId xmlns:p14="http://schemas.microsoft.com/office/powerpoint/2010/main" val="1096885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folie">
    <p:bg>
      <p:bgPr>
        <a:solidFill>
          <a:srgbClr val="205158"/>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1E3747C-8D19-722F-081C-3849CC0BB4FF}"/>
              </a:ext>
            </a:extLst>
          </p:cNvPr>
          <p:cNvSpPr>
            <a:spLocks noGrp="1"/>
          </p:cNvSpPr>
          <p:nvPr>
            <p:ph type="ctrTitle" hasCustomPrompt="1"/>
          </p:nvPr>
        </p:nvSpPr>
        <p:spPr>
          <a:xfrm>
            <a:off x="522515" y="1802674"/>
            <a:ext cx="8098970" cy="1788073"/>
          </a:xfrm>
          <a:prstGeom prst="rect">
            <a:avLst/>
          </a:prstGeom>
          <a:solidFill>
            <a:srgbClr val="205158">
              <a:alpha val="50000"/>
            </a:srgbClr>
          </a:solidFill>
        </p:spPr>
        <p:txBody>
          <a:bodyPr anchor="ctr">
            <a:noAutofit/>
          </a:bodyPr>
          <a:lstStyle>
            <a:lvl1pPr algn="ctr">
              <a:defRPr lang="en-US" sz="6000" b="1" dirty="0">
                <a:solidFill>
                  <a:schemeClr val="bg1"/>
                </a:solidFill>
                <a:latin typeface="Arial" panose="020B0604020202020204" pitchFamily="34" charset="0"/>
                <a:cs typeface="Arial" panose="020B0604020202020204" pitchFamily="34" charset="0"/>
              </a:defRPr>
            </a:lvl1pPr>
          </a:lstStyle>
          <a:p>
            <a:pPr lvl="0" algn="ctr"/>
            <a:r>
              <a:rPr lang="en-US" dirty="0"/>
              <a:t>Thema der </a:t>
            </a:r>
            <a:r>
              <a:rPr lang="en-US" dirty="0" err="1"/>
              <a:t>Präsentation</a:t>
            </a:r>
            <a:endParaRPr lang="en-US" dirty="0"/>
          </a:p>
        </p:txBody>
      </p:sp>
      <p:sp>
        <p:nvSpPr>
          <p:cNvPr id="8" name="Subtitle 2">
            <a:extLst>
              <a:ext uri="{FF2B5EF4-FFF2-40B4-BE49-F238E27FC236}">
                <a16:creationId xmlns:a16="http://schemas.microsoft.com/office/drawing/2014/main" id="{A535171B-DD27-47E6-891C-00CE5281DA35}"/>
              </a:ext>
            </a:extLst>
          </p:cNvPr>
          <p:cNvSpPr>
            <a:spLocks noGrp="1"/>
          </p:cNvSpPr>
          <p:nvPr>
            <p:ph type="subTitle" idx="13" hasCustomPrompt="1"/>
          </p:nvPr>
        </p:nvSpPr>
        <p:spPr>
          <a:xfrm>
            <a:off x="522515" y="3845094"/>
            <a:ext cx="8098970" cy="453648"/>
          </a:xfrm>
          <a:prstGeom prst="rect">
            <a:avLst/>
          </a:prstGeom>
        </p:spPr>
        <p:txBody>
          <a:bodyPr anchor="ctr"/>
          <a:lstStyle>
            <a:lvl1pPr marL="0" indent="0" algn="ctr">
              <a:buNone/>
              <a:defRPr sz="2000" b="1">
                <a:solidFill>
                  <a:schemeClr val="bg1">
                    <a:lumMod val="7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Ort, Datum</a:t>
            </a:r>
          </a:p>
        </p:txBody>
      </p:sp>
    </p:spTree>
    <p:extLst>
      <p:ext uri="{BB962C8B-B14F-4D97-AF65-F5344CB8AC3E}">
        <p14:creationId xmlns:p14="http://schemas.microsoft.com/office/powerpoint/2010/main" val="2084268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396239" y="1571350"/>
            <a:ext cx="8351519" cy="4877075"/>
          </a:xfrm>
          <a:prstGeom prst="rect">
            <a:avLst/>
          </a:prstGeom>
        </p:spPr>
        <p:txBody>
          <a:bodyPr/>
          <a:lstStyle>
            <a:lvl1pPr marL="228600" indent="-228600">
              <a:buClr>
                <a:srgbClr val="205158"/>
              </a:buClr>
              <a:buFont typeface="Wingdings" panose="05000000000000000000" pitchFamily="2" charset="2"/>
              <a:buChar char="Ø"/>
              <a:defRPr/>
            </a:lvl1pPr>
            <a:lvl2pPr marL="685800" indent="-228600">
              <a:buClr>
                <a:srgbClr val="205158"/>
              </a:buClr>
              <a:buFont typeface="Wingdings" panose="05000000000000000000" pitchFamily="2" charset="2"/>
              <a:buChar char="Ø"/>
              <a:defRPr/>
            </a:lvl2pPr>
            <a:lvl3pPr marL="1143000" indent="-228600">
              <a:buClr>
                <a:srgbClr val="205158"/>
              </a:buClr>
              <a:buFont typeface="Wingdings" panose="05000000000000000000" pitchFamily="2" charset="2"/>
              <a:buChar char="Ø"/>
              <a:defRPr/>
            </a:lvl3pPr>
            <a:lvl4pPr marL="1600200" indent="-228600">
              <a:buClr>
                <a:srgbClr val="205158"/>
              </a:buClr>
              <a:buFont typeface="Wingdings" panose="05000000000000000000" pitchFamily="2" charset="2"/>
              <a:buChar char="Ø"/>
              <a:defRPr/>
            </a:lvl4pPr>
            <a:lvl5pPr marL="2057400" indent="-228600">
              <a:buClr>
                <a:srgbClr val="205158"/>
              </a:buClr>
              <a:buFont typeface="Wingdings" panose="05000000000000000000" pitchFamily="2" charset="2"/>
              <a:buChar char="Ø"/>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9" name="Subtitle 2">
            <a:extLst>
              <a:ext uri="{FF2B5EF4-FFF2-40B4-BE49-F238E27FC236}">
                <a16:creationId xmlns:a16="http://schemas.microsoft.com/office/drawing/2014/main" id="{A98A2504-62DE-08A9-769D-B78EB555BDE5}"/>
              </a:ext>
            </a:extLst>
          </p:cNvPr>
          <p:cNvSpPr>
            <a:spLocks noGrp="1"/>
          </p:cNvSpPr>
          <p:nvPr>
            <p:ph type="subTitle" idx="13"/>
          </p:nvPr>
        </p:nvSpPr>
        <p:spPr>
          <a:xfrm>
            <a:off x="396240" y="979974"/>
            <a:ext cx="8351520" cy="453648"/>
          </a:xfrm>
          <a:prstGeom prst="rect">
            <a:avLst/>
          </a:prstGeom>
        </p:spPr>
        <p:txBody>
          <a:bodyPr/>
          <a:lstStyle>
            <a:lvl1pPr marL="0" indent="0" algn="ctr">
              <a:buNone/>
              <a:defRPr sz="2400">
                <a:solidFill>
                  <a:srgbClr val="20515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10" name="Title 1">
            <a:extLst>
              <a:ext uri="{FF2B5EF4-FFF2-40B4-BE49-F238E27FC236}">
                <a16:creationId xmlns:a16="http://schemas.microsoft.com/office/drawing/2014/main" id="{718664EF-F447-CA0B-32C2-4B5A96A8BB30}"/>
              </a:ext>
            </a:extLst>
          </p:cNvPr>
          <p:cNvSpPr>
            <a:spLocks noGrp="1"/>
          </p:cNvSpPr>
          <p:nvPr>
            <p:ph type="ctrTitle" hasCustomPrompt="1"/>
          </p:nvPr>
        </p:nvSpPr>
        <p:spPr>
          <a:xfrm>
            <a:off x="1609818" y="157550"/>
            <a:ext cx="5924366" cy="535531"/>
          </a:xfrm>
          <a:prstGeom prst="rect">
            <a:avLst/>
          </a:prstGeom>
          <a:solidFill>
            <a:srgbClr val="205158">
              <a:alpha val="50000"/>
            </a:srgbClr>
          </a:solidFill>
        </p:spPr>
        <p:txBody>
          <a:bodyPr anchor="ctr">
            <a:normAutofit/>
          </a:bodyPr>
          <a:lstStyle>
            <a:lvl1pPr algn="ctr">
              <a:defRPr lang="en-US" sz="3200" b="1" dirty="0">
                <a:solidFill>
                  <a:schemeClr val="bg1"/>
                </a:solidFill>
                <a:latin typeface="Arial" panose="020B0604020202020204" pitchFamily="34" charset="0"/>
                <a:cs typeface="Arial" panose="020B0604020202020204" pitchFamily="34" charset="0"/>
              </a:defRPr>
            </a:lvl1pPr>
          </a:lstStyle>
          <a:p>
            <a:pPr lvl="0" algn="ctr"/>
            <a:r>
              <a:rPr lang="en-US" dirty="0" err="1"/>
              <a:t>Abschnitt</a:t>
            </a:r>
            <a:endParaRPr lang="en-US" dirty="0"/>
          </a:p>
        </p:txBody>
      </p:sp>
      <p:sp>
        <p:nvSpPr>
          <p:cNvPr id="13" name="Date Placeholder 3">
            <a:extLst>
              <a:ext uri="{FF2B5EF4-FFF2-40B4-BE49-F238E27FC236}">
                <a16:creationId xmlns:a16="http://schemas.microsoft.com/office/drawing/2014/main" id="{CAB79D5A-E5CB-4610-AEB0-D526B51E34AD}"/>
              </a:ext>
            </a:extLst>
          </p:cNvPr>
          <p:cNvSpPr>
            <a:spLocks noGrp="1"/>
          </p:cNvSpPr>
          <p:nvPr>
            <p:ph type="dt" sz="half" idx="2"/>
          </p:nvPr>
        </p:nvSpPr>
        <p:spPr>
          <a:xfrm>
            <a:off x="396239" y="6569478"/>
            <a:ext cx="900000" cy="196389"/>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de-DE"/>
              <a:t>21.08.2025</a:t>
            </a:r>
            <a:endParaRPr lang="de-CH" dirty="0"/>
          </a:p>
        </p:txBody>
      </p:sp>
      <p:sp>
        <p:nvSpPr>
          <p:cNvPr id="14" name="Footer Placeholder 4">
            <a:extLst>
              <a:ext uri="{FF2B5EF4-FFF2-40B4-BE49-F238E27FC236}">
                <a16:creationId xmlns:a16="http://schemas.microsoft.com/office/drawing/2014/main" id="{03ECCC2C-76AA-43DC-8D4D-24DEF309E581}"/>
              </a:ext>
            </a:extLst>
          </p:cNvPr>
          <p:cNvSpPr>
            <a:spLocks noGrp="1"/>
          </p:cNvSpPr>
          <p:nvPr>
            <p:ph type="ftr" sz="quarter" idx="3"/>
          </p:nvPr>
        </p:nvSpPr>
        <p:spPr>
          <a:xfrm>
            <a:off x="1428750" y="6569478"/>
            <a:ext cx="6300000" cy="196389"/>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CH"/>
              <a:t>Präsidentenkonferenz 2025</a:t>
            </a:r>
            <a:endParaRPr lang="de-CH" dirty="0"/>
          </a:p>
        </p:txBody>
      </p:sp>
      <p:sp>
        <p:nvSpPr>
          <p:cNvPr id="15" name="Slide Number Placeholder 5">
            <a:extLst>
              <a:ext uri="{FF2B5EF4-FFF2-40B4-BE49-F238E27FC236}">
                <a16:creationId xmlns:a16="http://schemas.microsoft.com/office/drawing/2014/main" id="{29320595-4B6A-48E3-A5D0-0243DB58D5C7}"/>
              </a:ext>
            </a:extLst>
          </p:cNvPr>
          <p:cNvSpPr>
            <a:spLocks noGrp="1"/>
          </p:cNvSpPr>
          <p:nvPr>
            <p:ph type="sldNum" sz="quarter" idx="4"/>
          </p:nvPr>
        </p:nvSpPr>
        <p:spPr>
          <a:xfrm>
            <a:off x="7847761" y="6569478"/>
            <a:ext cx="900000" cy="196389"/>
          </a:xfrm>
          <a:prstGeom prst="rect">
            <a:avLst/>
          </a:prstGeom>
        </p:spPr>
        <p:txBody>
          <a:bodyPr vert="horz" lIns="91440" tIns="45720" rIns="91440" bIns="45720" rtlCol="0" anchor="ctr"/>
          <a:lstStyle>
            <a:lvl1pPr algn="r">
              <a:defRPr sz="1000">
                <a:solidFill>
                  <a:schemeClr val="tx1">
                    <a:tint val="75000"/>
                  </a:schemeClr>
                </a:solidFill>
              </a:defRPr>
            </a:lvl1pPr>
          </a:lstStyle>
          <a:p>
            <a:fld id="{9B27D4C7-81E0-421A-BC04-9E78EB3959F5}" type="slidenum">
              <a:rPr lang="de-CH" smtClean="0"/>
              <a:pPr/>
              <a:t>‹Nr.›</a:t>
            </a:fld>
            <a:endParaRPr lang="de-CH"/>
          </a:p>
        </p:txBody>
      </p:sp>
    </p:spTree>
    <p:extLst>
      <p:ext uri="{BB962C8B-B14F-4D97-AF65-F5344CB8AC3E}">
        <p14:creationId xmlns:p14="http://schemas.microsoft.com/office/powerpoint/2010/main" val="3381332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96240" y="1571349"/>
            <a:ext cx="8351520" cy="4838976"/>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9" name="Subtitle 2">
            <a:extLst>
              <a:ext uri="{FF2B5EF4-FFF2-40B4-BE49-F238E27FC236}">
                <a16:creationId xmlns:a16="http://schemas.microsoft.com/office/drawing/2014/main" id="{7AFC98B8-EC7E-E5B4-DBA5-30222A6C95AC}"/>
              </a:ext>
            </a:extLst>
          </p:cNvPr>
          <p:cNvSpPr>
            <a:spLocks noGrp="1"/>
          </p:cNvSpPr>
          <p:nvPr>
            <p:ph type="subTitle" idx="13"/>
          </p:nvPr>
        </p:nvSpPr>
        <p:spPr>
          <a:xfrm>
            <a:off x="396240" y="979974"/>
            <a:ext cx="8351520" cy="453648"/>
          </a:xfrm>
          <a:prstGeom prst="rect">
            <a:avLst/>
          </a:prstGeom>
        </p:spPr>
        <p:txBody>
          <a:bodyPr/>
          <a:lstStyle>
            <a:lvl1pPr marL="0" indent="0" algn="ctr">
              <a:buNone/>
              <a:defRPr sz="2400">
                <a:solidFill>
                  <a:srgbClr val="20515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11" name="Title 1">
            <a:extLst>
              <a:ext uri="{FF2B5EF4-FFF2-40B4-BE49-F238E27FC236}">
                <a16:creationId xmlns:a16="http://schemas.microsoft.com/office/drawing/2014/main" id="{7F59E3C6-9FD6-BA56-68BF-9F59AC389ECD}"/>
              </a:ext>
            </a:extLst>
          </p:cNvPr>
          <p:cNvSpPr>
            <a:spLocks noGrp="1"/>
          </p:cNvSpPr>
          <p:nvPr>
            <p:ph type="ctrTitle" hasCustomPrompt="1"/>
          </p:nvPr>
        </p:nvSpPr>
        <p:spPr>
          <a:xfrm>
            <a:off x="1609818" y="136526"/>
            <a:ext cx="5924366" cy="577579"/>
          </a:xfrm>
          <a:prstGeom prst="rect">
            <a:avLst/>
          </a:prstGeom>
          <a:solidFill>
            <a:srgbClr val="205158">
              <a:alpha val="50000"/>
            </a:srgbClr>
          </a:solidFill>
        </p:spPr>
        <p:txBody>
          <a:bodyPr anchor="ctr">
            <a:normAutofit/>
          </a:bodyPr>
          <a:lstStyle>
            <a:lvl1pPr>
              <a:defRPr lang="en-US" sz="3200" b="1" dirty="0">
                <a:solidFill>
                  <a:schemeClr val="bg1"/>
                </a:solidFill>
                <a:latin typeface="Arial" panose="020B0604020202020204" pitchFamily="34" charset="0"/>
                <a:cs typeface="Arial" panose="020B0604020202020204" pitchFamily="34" charset="0"/>
              </a:defRPr>
            </a:lvl1pPr>
          </a:lstStyle>
          <a:p>
            <a:pPr lvl="0" algn="ctr"/>
            <a:r>
              <a:rPr lang="en-US" dirty="0" err="1"/>
              <a:t>Abschnitt</a:t>
            </a:r>
            <a:endParaRPr lang="en-US" dirty="0"/>
          </a:p>
        </p:txBody>
      </p:sp>
      <p:sp>
        <p:nvSpPr>
          <p:cNvPr id="13" name="Date Placeholder 3">
            <a:extLst>
              <a:ext uri="{FF2B5EF4-FFF2-40B4-BE49-F238E27FC236}">
                <a16:creationId xmlns:a16="http://schemas.microsoft.com/office/drawing/2014/main" id="{3B9AB21D-B8F2-4BDB-BEE8-DCFF947386BC}"/>
              </a:ext>
            </a:extLst>
          </p:cNvPr>
          <p:cNvSpPr>
            <a:spLocks noGrp="1"/>
          </p:cNvSpPr>
          <p:nvPr>
            <p:ph type="dt" sz="half" idx="2"/>
          </p:nvPr>
        </p:nvSpPr>
        <p:spPr>
          <a:xfrm>
            <a:off x="396239" y="6569478"/>
            <a:ext cx="900000" cy="196389"/>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de-DE"/>
              <a:t>21.08.2025</a:t>
            </a:r>
            <a:endParaRPr lang="de-CH" dirty="0"/>
          </a:p>
        </p:txBody>
      </p:sp>
      <p:sp>
        <p:nvSpPr>
          <p:cNvPr id="14" name="Footer Placeholder 4">
            <a:extLst>
              <a:ext uri="{FF2B5EF4-FFF2-40B4-BE49-F238E27FC236}">
                <a16:creationId xmlns:a16="http://schemas.microsoft.com/office/drawing/2014/main" id="{50CE544A-2ED9-4A5C-B707-16CBF8901DA5}"/>
              </a:ext>
            </a:extLst>
          </p:cNvPr>
          <p:cNvSpPr>
            <a:spLocks noGrp="1"/>
          </p:cNvSpPr>
          <p:nvPr>
            <p:ph type="ftr" sz="quarter" idx="3"/>
          </p:nvPr>
        </p:nvSpPr>
        <p:spPr>
          <a:xfrm>
            <a:off x="1428750" y="6569478"/>
            <a:ext cx="6300000" cy="196389"/>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CH"/>
              <a:t>Präsidentenkonferenz 2025</a:t>
            </a:r>
            <a:endParaRPr lang="de-CH" dirty="0"/>
          </a:p>
        </p:txBody>
      </p:sp>
      <p:sp>
        <p:nvSpPr>
          <p:cNvPr id="15" name="Slide Number Placeholder 5">
            <a:extLst>
              <a:ext uri="{FF2B5EF4-FFF2-40B4-BE49-F238E27FC236}">
                <a16:creationId xmlns:a16="http://schemas.microsoft.com/office/drawing/2014/main" id="{B376000A-385B-4456-8D4A-60556DAD7F4F}"/>
              </a:ext>
            </a:extLst>
          </p:cNvPr>
          <p:cNvSpPr>
            <a:spLocks noGrp="1"/>
          </p:cNvSpPr>
          <p:nvPr>
            <p:ph type="sldNum" sz="quarter" idx="4"/>
          </p:nvPr>
        </p:nvSpPr>
        <p:spPr>
          <a:xfrm>
            <a:off x="7847761" y="6569478"/>
            <a:ext cx="900000" cy="196389"/>
          </a:xfrm>
          <a:prstGeom prst="rect">
            <a:avLst/>
          </a:prstGeom>
        </p:spPr>
        <p:txBody>
          <a:bodyPr vert="horz" lIns="91440" tIns="45720" rIns="91440" bIns="45720" rtlCol="0" anchor="ctr"/>
          <a:lstStyle>
            <a:lvl1pPr algn="r">
              <a:defRPr sz="1000">
                <a:solidFill>
                  <a:schemeClr val="tx1">
                    <a:tint val="75000"/>
                  </a:schemeClr>
                </a:solidFill>
              </a:defRPr>
            </a:lvl1pPr>
          </a:lstStyle>
          <a:p>
            <a:fld id="{9B27D4C7-81E0-421A-BC04-9E78EB3959F5}" type="slidenum">
              <a:rPr lang="de-CH" smtClean="0"/>
              <a:pPr/>
              <a:t>‹Nr.›</a:t>
            </a:fld>
            <a:endParaRPr lang="de-CH"/>
          </a:p>
        </p:txBody>
      </p:sp>
    </p:spTree>
    <p:extLst>
      <p:ext uri="{BB962C8B-B14F-4D97-AF65-F5344CB8AC3E}">
        <p14:creationId xmlns:p14="http://schemas.microsoft.com/office/powerpoint/2010/main" val="2125027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6240" y="1571349"/>
            <a:ext cx="3960000" cy="4867551"/>
          </a:xfrm>
          <a:prstGeom prst="rect">
            <a:avLst/>
          </a:prstGeom>
        </p:spPr>
        <p:txBody>
          <a:bodyPr/>
          <a:lstStyle>
            <a:lvl1pPr marL="228600" indent="-228600">
              <a:buClr>
                <a:srgbClr val="205158"/>
              </a:buClr>
              <a:buFont typeface="Wingdings" panose="05000000000000000000" pitchFamily="2" charset="2"/>
              <a:buChar char="Ø"/>
              <a:defRPr/>
            </a:lvl1pPr>
            <a:lvl2pPr marL="685800" indent="-228600">
              <a:buClr>
                <a:srgbClr val="205158"/>
              </a:buClr>
              <a:buFont typeface="Wingdings" panose="05000000000000000000" pitchFamily="2" charset="2"/>
              <a:buChar char="Ø"/>
              <a:defRPr/>
            </a:lvl2pPr>
            <a:lvl3pPr marL="1143000" indent="-228600">
              <a:buClr>
                <a:srgbClr val="205158"/>
              </a:buClr>
              <a:buFont typeface="Wingdings" panose="05000000000000000000" pitchFamily="2" charset="2"/>
              <a:buChar char="Ø"/>
              <a:defRPr/>
            </a:lvl3pPr>
            <a:lvl4pPr marL="1600200" indent="-228600">
              <a:buClr>
                <a:srgbClr val="205158"/>
              </a:buClr>
              <a:buFont typeface="Wingdings" panose="05000000000000000000" pitchFamily="2" charset="2"/>
              <a:buChar char="Ø"/>
              <a:defRPr/>
            </a:lvl4pPr>
            <a:lvl5pPr marL="2057400" indent="-228600">
              <a:buClr>
                <a:srgbClr val="205158"/>
              </a:buClr>
              <a:buFont typeface="Wingdings" panose="05000000000000000000" pitchFamily="2" charset="2"/>
              <a:buChar char="Ø"/>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Content Placeholder 3"/>
          <p:cNvSpPr>
            <a:spLocks noGrp="1"/>
          </p:cNvSpPr>
          <p:nvPr>
            <p:ph sz="half" idx="2"/>
          </p:nvPr>
        </p:nvSpPr>
        <p:spPr>
          <a:xfrm>
            <a:off x="4787762" y="1571349"/>
            <a:ext cx="3960000" cy="4867551"/>
          </a:xfrm>
          <a:prstGeom prst="rect">
            <a:avLst/>
          </a:prstGeom>
        </p:spPr>
        <p:txBody>
          <a:bodyPr/>
          <a:lstStyle>
            <a:lvl1pPr marL="228600" indent="-228600">
              <a:buClr>
                <a:srgbClr val="205158"/>
              </a:buClr>
              <a:buFont typeface="Wingdings" panose="05000000000000000000" pitchFamily="2" charset="2"/>
              <a:buChar char="Ø"/>
              <a:defRPr/>
            </a:lvl1pPr>
            <a:lvl2pPr marL="685800" indent="-228600">
              <a:buClr>
                <a:srgbClr val="205158"/>
              </a:buClr>
              <a:buFont typeface="Wingdings" panose="05000000000000000000" pitchFamily="2" charset="2"/>
              <a:buChar char="Ø"/>
              <a:defRPr/>
            </a:lvl2pPr>
            <a:lvl3pPr marL="1143000" indent="-228600">
              <a:buClr>
                <a:srgbClr val="205158"/>
              </a:buClr>
              <a:buFont typeface="Wingdings" panose="05000000000000000000" pitchFamily="2" charset="2"/>
              <a:buChar char="Ø"/>
              <a:defRPr/>
            </a:lvl3pPr>
            <a:lvl4pPr marL="1600200" indent="-228600">
              <a:buClr>
                <a:srgbClr val="205158"/>
              </a:buClr>
              <a:buFont typeface="Wingdings" panose="05000000000000000000" pitchFamily="2" charset="2"/>
              <a:buChar char="Ø"/>
              <a:defRPr/>
            </a:lvl4pPr>
            <a:lvl5pPr marL="2057400" indent="-228600">
              <a:buClr>
                <a:srgbClr val="205158"/>
              </a:buClr>
              <a:buFont typeface="Wingdings" panose="05000000000000000000" pitchFamily="2" charset="2"/>
              <a:buChar char="Ø"/>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Subtitle 2">
            <a:extLst>
              <a:ext uri="{FF2B5EF4-FFF2-40B4-BE49-F238E27FC236}">
                <a16:creationId xmlns:a16="http://schemas.microsoft.com/office/drawing/2014/main" id="{F9F90FC1-D0C9-9DC8-9C8B-B7F44E708234}"/>
              </a:ext>
            </a:extLst>
          </p:cNvPr>
          <p:cNvSpPr>
            <a:spLocks noGrp="1"/>
          </p:cNvSpPr>
          <p:nvPr>
            <p:ph type="subTitle" idx="13"/>
          </p:nvPr>
        </p:nvSpPr>
        <p:spPr>
          <a:xfrm>
            <a:off x="396240" y="979974"/>
            <a:ext cx="8351520" cy="453648"/>
          </a:xfrm>
          <a:prstGeom prst="rect">
            <a:avLst/>
          </a:prstGeom>
        </p:spPr>
        <p:txBody>
          <a:bodyPr/>
          <a:lstStyle>
            <a:lvl1pPr marL="0" indent="0" algn="ctr">
              <a:buNone/>
              <a:defRPr sz="2400">
                <a:solidFill>
                  <a:srgbClr val="20515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14" name="Title 1">
            <a:extLst>
              <a:ext uri="{FF2B5EF4-FFF2-40B4-BE49-F238E27FC236}">
                <a16:creationId xmlns:a16="http://schemas.microsoft.com/office/drawing/2014/main" id="{052D7115-CEAA-D50F-F7CF-D2031AF043BB}"/>
              </a:ext>
            </a:extLst>
          </p:cNvPr>
          <p:cNvSpPr>
            <a:spLocks noGrp="1"/>
          </p:cNvSpPr>
          <p:nvPr>
            <p:ph type="ctrTitle" hasCustomPrompt="1"/>
          </p:nvPr>
        </p:nvSpPr>
        <p:spPr>
          <a:xfrm>
            <a:off x="1609818" y="136526"/>
            <a:ext cx="5924366" cy="577579"/>
          </a:xfrm>
          <a:prstGeom prst="rect">
            <a:avLst/>
          </a:prstGeom>
          <a:solidFill>
            <a:srgbClr val="205158">
              <a:alpha val="50000"/>
            </a:srgbClr>
          </a:solidFill>
        </p:spPr>
        <p:txBody>
          <a:bodyPr anchor="ctr">
            <a:normAutofit/>
          </a:bodyPr>
          <a:lstStyle>
            <a:lvl1pPr>
              <a:defRPr lang="en-US" sz="3200" b="1" dirty="0">
                <a:solidFill>
                  <a:schemeClr val="bg1"/>
                </a:solidFill>
                <a:latin typeface="Arial" panose="020B0604020202020204" pitchFamily="34" charset="0"/>
                <a:cs typeface="Arial" panose="020B0604020202020204" pitchFamily="34" charset="0"/>
              </a:defRPr>
            </a:lvl1pPr>
          </a:lstStyle>
          <a:p>
            <a:pPr lvl="0" algn="ctr"/>
            <a:r>
              <a:rPr lang="en-US" dirty="0" err="1"/>
              <a:t>Abschnitt</a:t>
            </a:r>
            <a:endParaRPr lang="en-US" dirty="0"/>
          </a:p>
        </p:txBody>
      </p:sp>
      <p:sp>
        <p:nvSpPr>
          <p:cNvPr id="13" name="Date Placeholder 3">
            <a:extLst>
              <a:ext uri="{FF2B5EF4-FFF2-40B4-BE49-F238E27FC236}">
                <a16:creationId xmlns:a16="http://schemas.microsoft.com/office/drawing/2014/main" id="{EE89A521-4938-4592-9608-FBA13E47C403}"/>
              </a:ext>
            </a:extLst>
          </p:cNvPr>
          <p:cNvSpPr>
            <a:spLocks noGrp="1"/>
          </p:cNvSpPr>
          <p:nvPr>
            <p:ph type="dt" sz="half" idx="14"/>
          </p:nvPr>
        </p:nvSpPr>
        <p:spPr>
          <a:xfrm>
            <a:off x="396239" y="6569478"/>
            <a:ext cx="900000" cy="196389"/>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de-DE"/>
              <a:t>21.08.2025</a:t>
            </a:r>
            <a:endParaRPr lang="de-CH" dirty="0"/>
          </a:p>
        </p:txBody>
      </p:sp>
      <p:sp>
        <p:nvSpPr>
          <p:cNvPr id="15" name="Footer Placeholder 4">
            <a:extLst>
              <a:ext uri="{FF2B5EF4-FFF2-40B4-BE49-F238E27FC236}">
                <a16:creationId xmlns:a16="http://schemas.microsoft.com/office/drawing/2014/main" id="{728CBBD7-F0CB-4C66-B19C-F4638325D7C6}"/>
              </a:ext>
            </a:extLst>
          </p:cNvPr>
          <p:cNvSpPr>
            <a:spLocks noGrp="1"/>
          </p:cNvSpPr>
          <p:nvPr>
            <p:ph type="ftr" sz="quarter" idx="3"/>
          </p:nvPr>
        </p:nvSpPr>
        <p:spPr>
          <a:xfrm>
            <a:off x="1428750" y="6569478"/>
            <a:ext cx="6300000" cy="196389"/>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CH"/>
              <a:t>Präsidentenkonferenz 2025</a:t>
            </a:r>
            <a:endParaRPr lang="de-CH" dirty="0"/>
          </a:p>
        </p:txBody>
      </p:sp>
      <p:sp>
        <p:nvSpPr>
          <p:cNvPr id="16" name="Slide Number Placeholder 5">
            <a:extLst>
              <a:ext uri="{FF2B5EF4-FFF2-40B4-BE49-F238E27FC236}">
                <a16:creationId xmlns:a16="http://schemas.microsoft.com/office/drawing/2014/main" id="{B95937D3-DCB7-4128-A8E8-2E6F39DFED90}"/>
              </a:ext>
            </a:extLst>
          </p:cNvPr>
          <p:cNvSpPr>
            <a:spLocks noGrp="1"/>
          </p:cNvSpPr>
          <p:nvPr>
            <p:ph type="sldNum" sz="quarter" idx="4"/>
          </p:nvPr>
        </p:nvSpPr>
        <p:spPr>
          <a:xfrm>
            <a:off x="7847761" y="6569478"/>
            <a:ext cx="900000" cy="196389"/>
          </a:xfrm>
          <a:prstGeom prst="rect">
            <a:avLst/>
          </a:prstGeom>
        </p:spPr>
        <p:txBody>
          <a:bodyPr vert="horz" lIns="91440" tIns="45720" rIns="91440" bIns="45720" rtlCol="0" anchor="ctr"/>
          <a:lstStyle>
            <a:lvl1pPr algn="r">
              <a:defRPr sz="1000">
                <a:solidFill>
                  <a:schemeClr val="tx1">
                    <a:tint val="75000"/>
                  </a:schemeClr>
                </a:solidFill>
              </a:defRPr>
            </a:lvl1pPr>
          </a:lstStyle>
          <a:p>
            <a:fld id="{9B27D4C7-81E0-421A-BC04-9E78EB3959F5}" type="slidenum">
              <a:rPr lang="de-CH" smtClean="0"/>
              <a:pPr/>
              <a:t>‹Nr.›</a:t>
            </a:fld>
            <a:endParaRPr lang="de-CH"/>
          </a:p>
        </p:txBody>
      </p:sp>
    </p:spTree>
    <p:extLst>
      <p:ext uri="{BB962C8B-B14F-4D97-AF65-F5344CB8AC3E}">
        <p14:creationId xmlns:p14="http://schemas.microsoft.com/office/powerpoint/2010/main" val="2342166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96886" y="2487798"/>
            <a:ext cx="3960000" cy="3886784"/>
          </a:xfrm>
          <a:prstGeom prst="rect">
            <a:avLst/>
          </a:prstGeom>
        </p:spPr>
        <p:txBody>
          <a:bodyPr/>
          <a:lstStyle>
            <a:lvl1pPr marL="228600" indent="-228600">
              <a:buClr>
                <a:srgbClr val="205158"/>
              </a:buClr>
              <a:buFont typeface="Wingdings" panose="05000000000000000000" pitchFamily="2" charset="2"/>
              <a:buChar char="Ø"/>
              <a:defRPr/>
            </a:lvl1pPr>
            <a:lvl2pPr marL="685800" indent="-228600">
              <a:buClr>
                <a:srgbClr val="205158"/>
              </a:buClr>
              <a:buFont typeface="Wingdings" panose="05000000000000000000" pitchFamily="2" charset="2"/>
              <a:buChar char="Ø"/>
              <a:defRPr/>
            </a:lvl2pPr>
            <a:lvl3pPr marL="1143000" indent="-228600">
              <a:buClr>
                <a:srgbClr val="205158"/>
              </a:buClr>
              <a:buFont typeface="Wingdings" panose="05000000000000000000" pitchFamily="2" charset="2"/>
              <a:buChar char="Ø"/>
              <a:defRPr/>
            </a:lvl3pPr>
            <a:lvl4pPr marL="1600200" indent="-228600">
              <a:buClr>
                <a:srgbClr val="205158"/>
              </a:buClr>
              <a:buFont typeface="Wingdings" panose="05000000000000000000" pitchFamily="2" charset="2"/>
              <a:buChar char="Ø"/>
              <a:defRPr/>
            </a:lvl4pPr>
            <a:lvl5pPr marL="2057400" indent="-228600">
              <a:buClr>
                <a:srgbClr val="205158"/>
              </a:buClr>
              <a:buFont typeface="Wingdings" panose="05000000000000000000" pitchFamily="2" charset="2"/>
              <a:buChar char="Ø"/>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6" name="Content Placeholder 5"/>
          <p:cNvSpPr>
            <a:spLocks noGrp="1"/>
          </p:cNvSpPr>
          <p:nvPr>
            <p:ph sz="quarter" idx="4"/>
          </p:nvPr>
        </p:nvSpPr>
        <p:spPr>
          <a:xfrm>
            <a:off x="4785230" y="2487797"/>
            <a:ext cx="3960000" cy="3886785"/>
          </a:xfrm>
          <a:prstGeom prst="rect">
            <a:avLst/>
          </a:prstGeom>
        </p:spPr>
        <p:txBody>
          <a:bodyPr/>
          <a:lstStyle>
            <a:lvl1pPr marL="228600" indent="-228600">
              <a:buClr>
                <a:srgbClr val="205158"/>
              </a:buClr>
              <a:buFont typeface="Wingdings" panose="05000000000000000000" pitchFamily="2" charset="2"/>
              <a:buChar char="Ø"/>
              <a:defRPr/>
            </a:lvl1pPr>
            <a:lvl2pPr marL="685800" indent="-228600">
              <a:buClr>
                <a:srgbClr val="205158"/>
              </a:buClr>
              <a:buFont typeface="Wingdings" panose="05000000000000000000" pitchFamily="2" charset="2"/>
              <a:buChar char="Ø"/>
              <a:defRPr/>
            </a:lvl2pPr>
            <a:lvl3pPr marL="1143000" indent="-228600">
              <a:buClr>
                <a:srgbClr val="205158"/>
              </a:buClr>
              <a:buFont typeface="Wingdings" panose="05000000000000000000" pitchFamily="2" charset="2"/>
              <a:buChar char="Ø"/>
              <a:defRPr/>
            </a:lvl3pPr>
            <a:lvl4pPr marL="1600200" indent="-228600">
              <a:buClr>
                <a:srgbClr val="205158"/>
              </a:buClr>
              <a:buFont typeface="Wingdings" panose="05000000000000000000" pitchFamily="2" charset="2"/>
              <a:buChar char="Ø"/>
              <a:defRPr/>
            </a:lvl4pPr>
            <a:lvl5pPr marL="2057400" indent="-228600">
              <a:buClr>
                <a:srgbClr val="205158"/>
              </a:buClr>
              <a:buFont typeface="Wingdings" panose="05000000000000000000" pitchFamily="2" charset="2"/>
              <a:buChar char="Ø"/>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2" name="Subtitle 2">
            <a:extLst>
              <a:ext uri="{FF2B5EF4-FFF2-40B4-BE49-F238E27FC236}">
                <a16:creationId xmlns:a16="http://schemas.microsoft.com/office/drawing/2014/main" id="{C4279DF5-CA7E-D87A-DD56-BD95E6DEE168}"/>
              </a:ext>
            </a:extLst>
          </p:cNvPr>
          <p:cNvSpPr>
            <a:spLocks noGrp="1"/>
          </p:cNvSpPr>
          <p:nvPr>
            <p:ph type="subTitle" idx="13"/>
          </p:nvPr>
        </p:nvSpPr>
        <p:spPr>
          <a:xfrm>
            <a:off x="396240" y="979974"/>
            <a:ext cx="8351520" cy="453648"/>
          </a:xfrm>
          <a:prstGeom prst="rect">
            <a:avLst/>
          </a:prstGeo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13" name="Text Placeholder 2"/>
          <p:cNvSpPr>
            <a:spLocks noGrp="1"/>
          </p:cNvSpPr>
          <p:nvPr>
            <p:ph type="body" idx="14"/>
          </p:nvPr>
        </p:nvSpPr>
        <p:spPr>
          <a:xfrm>
            <a:off x="396886" y="1566278"/>
            <a:ext cx="396000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
        <p:nvSpPr>
          <p:cNvPr id="14" name="Text Placeholder 4"/>
          <p:cNvSpPr>
            <a:spLocks noGrp="1"/>
          </p:cNvSpPr>
          <p:nvPr>
            <p:ph type="body" sz="quarter" idx="3"/>
          </p:nvPr>
        </p:nvSpPr>
        <p:spPr>
          <a:xfrm>
            <a:off x="4787116" y="1566278"/>
            <a:ext cx="396000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11" name="Title 1">
            <a:extLst>
              <a:ext uri="{FF2B5EF4-FFF2-40B4-BE49-F238E27FC236}">
                <a16:creationId xmlns:a16="http://schemas.microsoft.com/office/drawing/2014/main" id="{993539BA-FFF1-416F-BDE4-FDED68A57888}"/>
              </a:ext>
            </a:extLst>
          </p:cNvPr>
          <p:cNvSpPr>
            <a:spLocks noGrp="1"/>
          </p:cNvSpPr>
          <p:nvPr>
            <p:ph type="ctrTitle" hasCustomPrompt="1"/>
          </p:nvPr>
        </p:nvSpPr>
        <p:spPr>
          <a:xfrm>
            <a:off x="1609818" y="136526"/>
            <a:ext cx="5924366" cy="577579"/>
          </a:xfrm>
          <a:prstGeom prst="rect">
            <a:avLst/>
          </a:prstGeom>
          <a:solidFill>
            <a:srgbClr val="205158">
              <a:alpha val="50000"/>
            </a:srgbClr>
          </a:solidFill>
        </p:spPr>
        <p:txBody>
          <a:bodyPr anchor="ctr">
            <a:normAutofit/>
          </a:bodyPr>
          <a:lstStyle>
            <a:lvl1pPr>
              <a:defRPr lang="en-US" sz="3200" b="1" dirty="0">
                <a:solidFill>
                  <a:schemeClr val="bg1"/>
                </a:solidFill>
                <a:latin typeface="Arial" panose="020B0604020202020204" pitchFamily="34" charset="0"/>
                <a:cs typeface="Arial" panose="020B0604020202020204" pitchFamily="34" charset="0"/>
              </a:defRPr>
            </a:lvl1pPr>
          </a:lstStyle>
          <a:p>
            <a:pPr lvl="0" algn="ctr"/>
            <a:r>
              <a:rPr lang="en-US" dirty="0" err="1"/>
              <a:t>Abschnitt</a:t>
            </a:r>
            <a:endParaRPr lang="en-US" dirty="0"/>
          </a:p>
        </p:txBody>
      </p:sp>
      <p:sp>
        <p:nvSpPr>
          <p:cNvPr id="18" name="Date Placeholder 3">
            <a:extLst>
              <a:ext uri="{FF2B5EF4-FFF2-40B4-BE49-F238E27FC236}">
                <a16:creationId xmlns:a16="http://schemas.microsoft.com/office/drawing/2014/main" id="{0EE6CD56-E7C4-4E74-B7E5-B28257797943}"/>
              </a:ext>
            </a:extLst>
          </p:cNvPr>
          <p:cNvSpPr>
            <a:spLocks noGrp="1"/>
          </p:cNvSpPr>
          <p:nvPr>
            <p:ph type="dt" sz="half" idx="15"/>
          </p:nvPr>
        </p:nvSpPr>
        <p:spPr>
          <a:xfrm>
            <a:off x="396239" y="6569478"/>
            <a:ext cx="900000" cy="196389"/>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de-DE"/>
              <a:t>21.08.2025</a:t>
            </a:r>
            <a:endParaRPr lang="de-CH" dirty="0"/>
          </a:p>
        </p:txBody>
      </p:sp>
      <p:sp>
        <p:nvSpPr>
          <p:cNvPr id="19" name="Footer Placeholder 4">
            <a:extLst>
              <a:ext uri="{FF2B5EF4-FFF2-40B4-BE49-F238E27FC236}">
                <a16:creationId xmlns:a16="http://schemas.microsoft.com/office/drawing/2014/main" id="{9E08FA72-7E5B-44C7-BE0E-0FA53690E5E3}"/>
              </a:ext>
            </a:extLst>
          </p:cNvPr>
          <p:cNvSpPr>
            <a:spLocks noGrp="1"/>
          </p:cNvSpPr>
          <p:nvPr>
            <p:ph type="ftr" sz="quarter" idx="16"/>
          </p:nvPr>
        </p:nvSpPr>
        <p:spPr>
          <a:xfrm>
            <a:off x="1428750" y="6569478"/>
            <a:ext cx="6300000" cy="196389"/>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CH"/>
              <a:t>Präsidentenkonferenz 2025</a:t>
            </a:r>
            <a:endParaRPr lang="de-CH" dirty="0"/>
          </a:p>
        </p:txBody>
      </p:sp>
      <p:sp>
        <p:nvSpPr>
          <p:cNvPr id="20" name="Slide Number Placeholder 5">
            <a:extLst>
              <a:ext uri="{FF2B5EF4-FFF2-40B4-BE49-F238E27FC236}">
                <a16:creationId xmlns:a16="http://schemas.microsoft.com/office/drawing/2014/main" id="{6E69CC32-3B48-4858-AE60-31956AF8CD23}"/>
              </a:ext>
            </a:extLst>
          </p:cNvPr>
          <p:cNvSpPr>
            <a:spLocks noGrp="1"/>
          </p:cNvSpPr>
          <p:nvPr>
            <p:ph type="sldNum" sz="quarter" idx="17"/>
          </p:nvPr>
        </p:nvSpPr>
        <p:spPr>
          <a:xfrm>
            <a:off x="7847761" y="6569478"/>
            <a:ext cx="900000" cy="196389"/>
          </a:xfrm>
          <a:prstGeom prst="rect">
            <a:avLst/>
          </a:prstGeom>
        </p:spPr>
        <p:txBody>
          <a:bodyPr vert="horz" lIns="91440" tIns="45720" rIns="91440" bIns="45720" rtlCol="0" anchor="ctr"/>
          <a:lstStyle>
            <a:lvl1pPr algn="r">
              <a:defRPr sz="1000">
                <a:solidFill>
                  <a:schemeClr val="tx1">
                    <a:tint val="75000"/>
                  </a:schemeClr>
                </a:solidFill>
              </a:defRPr>
            </a:lvl1pPr>
          </a:lstStyle>
          <a:p>
            <a:fld id="{9B27D4C7-81E0-421A-BC04-9E78EB3959F5}" type="slidenum">
              <a:rPr lang="de-CH" smtClean="0"/>
              <a:pPr/>
              <a:t>‹Nr.›</a:t>
            </a:fld>
            <a:endParaRPr lang="de-CH"/>
          </a:p>
        </p:txBody>
      </p:sp>
    </p:spTree>
    <p:extLst>
      <p:ext uri="{BB962C8B-B14F-4D97-AF65-F5344CB8AC3E}">
        <p14:creationId xmlns:p14="http://schemas.microsoft.com/office/powerpoint/2010/main" val="2714212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D7E79B19-8F89-3F0E-7FF3-E5EE287E1C1A}"/>
              </a:ext>
            </a:extLst>
          </p:cNvPr>
          <p:cNvSpPr>
            <a:spLocks noGrp="1"/>
          </p:cNvSpPr>
          <p:nvPr>
            <p:ph type="subTitle" idx="13"/>
          </p:nvPr>
        </p:nvSpPr>
        <p:spPr>
          <a:xfrm>
            <a:off x="396240" y="979974"/>
            <a:ext cx="8351520" cy="453648"/>
          </a:xfrm>
          <a:prstGeom prst="rect">
            <a:avLst/>
          </a:prstGeom>
        </p:spPr>
        <p:txBody>
          <a:bodyPr/>
          <a:lstStyle>
            <a:lvl1pPr marL="0" indent="0" algn="ctr">
              <a:buNone/>
              <a:defRPr sz="2400">
                <a:solidFill>
                  <a:srgbClr val="20515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15" name="Content Placeholder 2"/>
          <p:cNvSpPr>
            <a:spLocks noGrp="1"/>
          </p:cNvSpPr>
          <p:nvPr>
            <p:ph idx="1"/>
          </p:nvPr>
        </p:nvSpPr>
        <p:spPr>
          <a:xfrm>
            <a:off x="3887390" y="1566277"/>
            <a:ext cx="4860369" cy="4872621"/>
          </a:xfrm>
          <a:prstGeom prst="rect">
            <a:avLst/>
          </a:prstGeom>
        </p:spPr>
        <p:txBody>
          <a:bodyPr/>
          <a:lstStyle>
            <a:lvl1pPr marL="228600" indent="-228600">
              <a:buClr>
                <a:srgbClr val="205158"/>
              </a:buClr>
              <a:buFont typeface="Wingdings" panose="05000000000000000000" pitchFamily="2" charset="2"/>
              <a:buChar char="Ø"/>
              <a:defRPr sz="3200"/>
            </a:lvl1pPr>
            <a:lvl2pPr marL="685800" indent="-228600">
              <a:buClr>
                <a:srgbClr val="205158"/>
              </a:buClr>
              <a:buFont typeface="Wingdings" panose="05000000000000000000" pitchFamily="2" charset="2"/>
              <a:buChar char="Ø"/>
              <a:defRPr sz="2800"/>
            </a:lvl2pPr>
            <a:lvl3pPr marL="1143000" indent="-228600">
              <a:buClr>
                <a:srgbClr val="205158"/>
              </a:buClr>
              <a:buFont typeface="Wingdings" panose="05000000000000000000" pitchFamily="2" charset="2"/>
              <a:buChar char="Ø"/>
              <a:defRPr sz="2400"/>
            </a:lvl3pPr>
            <a:lvl4pPr marL="1600200" indent="-228600">
              <a:buClr>
                <a:srgbClr val="205158"/>
              </a:buClr>
              <a:buFont typeface="Wingdings" panose="05000000000000000000" pitchFamily="2" charset="2"/>
              <a:buChar char="Ø"/>
              <a:defRPr sz="2000"/>
            </a:lvl4pPr>
            <a:lvl5pPr marL="2057400" indent="-228600">
              <a:buClr>
                <a:srgbClr val="205158"/>
              </a:buClr>
              <a:buFont typeface="Wingdings" panose="05000000000000000000" pitchFamily="2" charset="2"/>
              <a:buChar char="Ø"/>
              <a:defRPr sz="2000"/>
            </a:lvl5pPr>
            <a:lvl6pPr>
              <a:defRPr sz="2000"/>
            </a:lvl6pPr>
            <a:lvl7pPr>
              <a:defRPr sz="2000"/>
            </a:lvl7pPr>
            <a:lvl8pPr>
              <a:defRPr sz="2000"/>
            </a:lvl8pPr>
            <a:lvl9pPr>
              <a:defRPr sz="20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6" name="Text Placeholder 3"/>
          <p:cNvSpPr>
            <a:spLocks noGrp="1"/>
          </p:cNvSpPr>
          <p:nvPr>
            <p:ph type="body" sz="half" idx="15"/>
          </p:nvPr>
        </p:nvSpPr>
        <p:spPr>
          <a:xfrm>
            <a:off x="396239" y="1566278"/>
            <a:ext cx="3182780" cy="487262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13" name="Title 1">
            <a:extLst>
              <a:ext uri="{FF2B5EF4-FFF2-40B4-BE49-F238E27FC236}">
                <a16:creationId xmlns:a16="http://schemas.microsoft.com/office/drawing/2014/main" id="{DA0624DB-663D-E957-8A65-6A865E591EE5}"/>
              </a:ext>
            </a:extLst>
          </p:cNvPr>
          <p:cNvSpPr>
            <a:spLocks noGrp="1"/>
          </p:cNvSpPr>
          <p:nvPr>
            <p:ph type="ctrTitle" hasCustomPrompt="1"/>
          </p:nvPr>
        </p:nvSpPr>
        <p:spPr>
          <a:xfrm>
            <a:off x="1609818" y="136526"/>
            <a:ext cx="5924366" cy="577579"/>
          </a:xfrm>
          <a:prstGeom prst="rect">
            <a:avLst/>
          </a:prstGeom>
          <a:solidFill>
            <a:srgbClr val="205158">
              <a:alpha val="50000"/>
            </a:srgbClr>
          </a:solidFill>
        </p:spPr>
        <p:txBody>
          <a:bodyPr anchor="ctr">
            <a:normAutofit/>
          </a:bodyPr>
          <a:lstStyle>
            <a:lvl1pPr>
              <a:defRPr lang="en-US" sz="3200" b="1" dirty="0">
                <a:solidFill>
                  <a:schemeClr val="bg1"/>
                </a:solidFill>
                <a:latin typeface="Arial" panose="020B0604020202020204" pitchFamily="34" charset="0"/>
                <a:cs typeface="Arial" panose="020B0604020202020204" pitchFamily="34" charset="0"/>
              </a:defRPr>
            </a:lvl1pPr>
          </a:lstStyle>
          <a:p>
            <a:pPr lvl="0" algn="ctr"/>
            <a:r>
              <a:rPr lang="en-US" dirty="0" err="1"/>
              <a:t>Abschnitt</a:t>
            </a:r>
            <a:endParaRPr lang="en-US" dirty="0"/>
          </a:p>
        </p:txBody>
      </p:sp>
      <p:sp>
        <p:nvSpPr>
          <p:cNvPr id="19" name="Date Placeholder 3">
            <a:extLst>
              <a:ext uri="{FF2B5EF4-FFF2-40B4-BE49-F238E27FC236}">
                <a16:creationId xmlns:a16="http://schemas.microsoft.com/office/drawing/2014/main" id="{1D6B1DBE-4542-4475-A06F-F370097CEC53}"/>
              </a:ext>
            </a:extLst>
          </p:cNvPr>
          <p:cNvSpPr>
            <a:spLocks noGrp="1"/>
          </p:cNvSpPr>
          <p:nvPr>
            <p:ph type="dt" sz="half" idx="2"/>
          </p:nvPr>
        </p:nvSpPr>
        <p:spPr>
          <a:xfrm>
            <a:off x="396239" y="6569478"/>
            <a:ext cx="900000" cy="196389"/>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de-DE"/>
              <a:t>21.08.2025</a:t>
            </a:r>
            <a:endParaRPr lang="de-CH" dirty="0"/>
          </a:p>
        </p:txBody>
      </p:sp>
      <p:sp>
        <p:nvSpPr>
          <p:cNvPr id="20" name="Footer Placeholder 4">
            <a:extLst>
              <a:ext uri="{FF2B5EF4-FFF2-40B4-BE49-F238E27FC236}">
                <a16:creationId xmlns:a16="http://schemas.microsoft.com/office/drawing/2014/main" id="{2BE8BBBC-4A1F-4F5C-99A5-09244A43A797}"/>
              </a:ext>
            </a:extLst>
          </p:cNvPr>
          <p:cNvSpPr>
            <a:spLocks noGrp="1"/>
          </p:cNvSpPr>
          <p:nvPr>
            <p:ph type="ftr" sz="quarter" idx="3"/>
          </p:nvPr>
        </p:nvSpPr>
        <p:spPr>
          <a:xfrm>
            <a:off x="1428750" y="6569478"/>
            <a:ext cx="6300000" cy="196389"/>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CH"/>
              <a:t>Präsidentenkonferenz 2025</a:t>
            </a:r>
            <a:endParaRPr lang="de-CH" dirty="0"/>
          </a:p>
        </p:txBody>
      </p:sp>
      <p:sp>
        <p:nvSpPr>
          <p:cNvPr id="21" name="Slide Number Placeholder 5">
            <a:extLst>
              <a:ext uri="{FF2B5EF4-FFF2-40B4-BE49-F238E27FC236}">
                <a16:creationId xmlns:a16="http://schemas.microsoft.com/office/drawing/2014/main" id="{E346C189-12DF-4150-B080-09C76C210A1A}"/>
              </a:ext>
            </a:extLst>
          </p:cNvPr>
          <p:cNvSpPr>
            <a:spLocks noGrp="1"/>
          </p:cNvSpPr>
          <p:nvPr>
            <p:ph type="sldNum" sz="quarter" idx="4"/>
          </p:nvPr>
        </p:nvSpPr>
        <p:spPr>
          <a:xfrm>
            <a:off x="7847761" y="6569478"/>
            <a:ext cx="900000" cy="196389"/>
          </a:xfrm>
          <a:prstGeom prst="rect">
            <a:avLst/>
          </a:prstGeom>
        </p:spPr>
        <p:txBody>
          <a:bodyPr vert="horz" lIns="91440" tIns="45720" rIns="91440" bIns="45720" rtlCol="0" anchor="ctr"/>
          <a:lstStyle>
            <a:lvl1pPr algn="r">
              <a:defRPr sz="1000">
                <a:solidFill>
                  <a:schemeClr val="tx1">
                    <a:tint val="75000"/>
                  </a:schemeClr>
                </a:solidFill>
              </a:defRPr>
            </a:lvl1pPr>
          </a:lstStyle>
          <a:p>
            <a:fld id="{9B27D4C7-81E0-421A-BC04-9E78EB3959F5}" type="slidenum">
              <a:rPr lang="de-CH" smtClean="0"/>
              <a:pPr/>
              <a:t>‹Nr.›</a:t>
            </a:fld>
            <a:endParaRPr lang="de-CH"/>
          </a:p>
        </p:txBody>
      </p:sp>
    </p:spTree>
    <p:extLst>
      <p:ext uri="{BB962C8B-B14F-4D97-AF65-F5344CB8AC3E}">
        <p14:creationId xmlns:p14="http://schemas.microsoft.com/office/powerpoint/2010/main" val="1796769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4BED5826-80D5-299C-1F86-D7C5A5E62B06}"/>
              </a:ext>
            </a:extLst>
          </p:cNvPr>
          <p:cNvSpPr>
            <a:spLocks noGrp="1"/>
          </p:cNvSpPr>
          <p:nvPr>
            <p:ph type="subTitle" idx="13"/>
          </p:nvPr>
        </p:nvSpPr>
        <p:spPr>
          <a:xfrm>
            <a:off x="396240" y="979974"/>
            <a:ext cx="8351520" cy="453648"/>
          </a:xfrm>
          <a:prstGeom prst="rect">
            <a:avLst/>
          </a:prstGeo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11" name="Picture Placeholder 2"/>
          <p:cNvSpPr>
            <a:spLocks noGrp="1" noChangeAspect="1"/>
          </p:cNvSpPr>
          <p:nvPr>
            <p:ph type="pic" idx="16"/>
          </p:nvPr>
        </p:nvSpPr>
        <p:spPr>
          <a:xfrm>
            <a:off x="3887390" y="1566277"/>
            <a:ext cx="4860369" cy="4872623"/>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12" name="Text Placeholder 3"/>
          <p:cNvSpPr>
            <a:spLocks noGrp="1"/>
          </p:cNvSpPr>
          <p:nvPr>
            <p:ph type="body" sz="half" idx="2"/>
          </p:nvPr>
        </p:nvSpPr>
        <p:spPr>
          <a:xfrm>
            <a:off x="396240" y="1566277"/>
            <a:ext cx="3182780" cy="4872623"/>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13" name="Title 1">
            <a:extLst>
              <a:ext uri="{FF2B5EF4-FFF2-40B4-BE49-F238E27FC236}">
                <a16:creationId xmlns:a16="http://schemas.microsoft.com/office/drawing/2014/main" id="{5170F426-5BAC-326B-9A22-3AD4E5AEC559}"/>
              </a:ext>
            </a:extLst>
          </p:cNvPr>
          <p:cNvSpPr>
            <a:spLocks noGrp="1"/>
          </p:cNvSpPr>
          <p:nvPr>
            <p:ph type="ctrTitle" hasCustomPrompt="1"/>
          </p:nvPr>
        </p:nvSpPr>
        <p:spPr>
          <a:xfrm>
            <a:off x="1609818" y="136526"/>
            <a:ext cx="5924366" cy="577579"/>
          </a:xfrm>
          <a:prstGeom prst="rect">
            <a:avLst/>
          </a:prstGeom>
          <a:solidFill>
            <a:srgbClr val="205158">
              <a:alpha val="50000"/>
            </a:srgbClr>
          </a:solidFill>
        </p:spPr>
        <p:txBody>
          <a:bodyPr anchor="ctr">
            <a:normAutofit/>
          </a:bodyPr>
          <a:lstStyle>
            <a:lvl1pPr>
              <a:defRPr lang="en-US" sz="3200" b="1" dirty="0">
                <a:solidFill>
                  <a:schemeClr val="bg1"/>
                </a:solidFill>
                <a:latin typeface="Arial" panose="020B0604020202020204" pitchFamily="34" charset="0"/>
                <a:cs typeface="Arial" panose="020B0604020202020204" pitchFamily="34" charset="0"/>
              </a:defRPr>
            </a:lvl1pPr>
          </a:lstStyle>
          <a:p>
            <a:pPr lvl="0" algn="ctr"/>
            <a:r>
              <a:rPr lang="en-US" dirty="0" err="1"/>
              <a:t>Abschnitt</a:t>
            </a:r>
            <a:endParaRPr lang="en-US" dirty="0"/>
          </a:p>
        </p:txBody>
      </p:sp>
      <p:sp>
        <p:nvSpPr>
          <p:cNvPr id="16" name="Date Placeholder 3">
            <a:extLst>
              <a:ext uri="{FF2B5EF4-FFF2-40B4-BE49-F238E27FC236}">
                <a16:creationId xmlns:a16="http://schemas.microsoft.com/office/drawing/2014/main" id="{644ED7BD-C971-4B30-BE61-6864485A43FE}"/>
              </a:ext>
            </a:extLst>
          </p:cNvPr>
          <p:cNvSpPr>
            <a:spLocks noGrp="1"/>
          </p:cNvSpPr>
          <p:nvPr>
            <p:ph type="dt" sz="half" idx="17"/>
          </p:nvPr>
        </p:nvSpPr>
        <p:spPr>
          <a:xfrm>
            <a:off x="396239" y="6569478"/>
            <a:ext cx="900000" cy="196389"/>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de-DE"/>
              <a:t>21.08.2025</a:t>
            </a:r>
            <a:endParaRPr lang="de-CH" dirty="0"/>
          </a:p>
        </p:txBody>
      </p:sp>
      <p:sp>
        <p:nvSpPr>
          <p:cNvPr id="17" name="Footer Placeholder 4">
            <a:extLst>
              <a:ext uri="{FF2B5EF4-FFF2-40B4-BE49-F238E27FC236}">
                <a16:creationId xmlns:a16="http://schemas.microsoft.com/office/drawing/2014/main" id="{25E50A42-77F1-4414-B2C7-C993FC6F2495}"/>
              </a:ext>
            </a:extLst>
          </p:cNvPr>
          <p:cNvSpPr>
            <a:spLocks noGrp="1"/>
          </p:cNvSpPr>
          <p:nvPr>
            <p:ph type="ftr" sz="quarter" idx="3"/>
          </p:nvPr>
        </p:nvSpPr>
        <p:spPr>
          <a:xfrm>
            <a:off x="1428750" y="6569478"/>
            <a:ext cx="6300000" cy="196389"/>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CH"/>
              <a:t>Präsidentenkonferenz 2025</a:t>
            </a:r>
            <a:endParaRPr lang="de-CH" dirty="0"/>
          </a:p>
        </p:txBody>
      </p:sp>
      <p:sp>
        <p:nvSpPr>
          <p:cNvPr id="18" name="Slide Number Placeholder 5">
            <a:extLst>
              <a:ext uri="{FF2B5EF4-FFF2-40B4-BE49-F238E27FC236}">
                <a16:creationId xmlns:a16="http://schemas.microsoft.com/office/drawing/2014/main" id="{4F9ED341-E9BC-4396-B9D7-FDE05AB26D1A}"/>
              </a:ext>
            </a:extLst>
          </p:cNvPr>
          <p:cNvSpPr>
            <a:spLocks noGrp="1"/>
          </p:cNvSpPr>
          <p:nvPr>
            <p:ph type="sldNum" sz="quarter" idx="4"/>
          </p:nvPr>
        </p:nvSpPr>
        <p:spPr>
          <a:xfrm>
            <a:off x="7847761" y="6569478"/>
            <a:ext cx="900000" cy="196389"/>
          </a:xfrm>
          <a:prstGeom prst="rect">
            <a:avLst/>
          </a:prstGeom>
        </p:spPr>
        <p:txBody>
          <a:bodyPr vert="horz" lIns="91440" tIns="45720" rIns="91440" bIns="45720" rtlCol="0" anchor="ctr"/>
          <a:lstStyle>
            <a:lvl1pPr algn="r">
              <a:defRPr sz="1000">
                <a:solidFill>
                  <a:schemeClr val="tx1">
                    <a:tint val="75000"/>
                  </a:schemeClr>
                </a:solidFill>
              </a:defRPr>
            </a:lvl1pPr>
          </a:lstStyle>
          <a:p>
            <a:fld id="{9B27D4C7-81E0-421A-BC04-9E78EB3959F5}" type="slidenum">
              <a:rPr lang="de-CH" smtClean="0"/>
              <a:pPr/>
              <a:t>‹Nr.›</a:t>
            </a:fld>
            <a:endParaRPr lang="de-CH"/>
          </a:p>
        </p:txBody>
      </p:sp>
    </p:spTree>
    <p:extLst>
      <p:ext uri="{BB962C8B-B14F-4D97-AF65-F5344CB8AC3E}">
        <p14:creationId xmlns:p14="http://schemas.microsoft.com/office/powerpoint/2010/main" val="3493694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709D5350-B818-3F93-8041-EA0E8F72D73F}"/>
              </a:ext>
            </a:extLst>
          </p:cNvPr>
          <p:cNvSpPr/>
          <p:nvPr userDrawn="1"/>
        </p:nvSpPr>
        <p:spPr>
          <a:xfrm>
            <a:off x="0" y="0"/>
            <a:ext cx="9144000" cy="914400"/>
          </a:xfrm>
          <a:prstGeom prst="rect">
            <a:avLst/>
          </a:prstGeom>
          <a:solidFill>
            <a:srgbClr val="2051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sz="1800"/>
          </a:p>
        </p:txBody>
      </p:sp>
      <p:sp>
        <p:nvSpPr>
          <p:cNvPr id="4" name="Date Placeholder 3"/>
          <p:cNvSpPr>
            <a:spLocks noGrp="1"/>
          </p:cNvSpPr>
          <p:nvPr>
            <p:ph type="dt" sz="half" idx="2"/>
          </p:nvPr>
        </p:nvSpPr>
        <p:spPr>
          <a:xfrm>
            <a:off x="396239" y="6569478"/>
            <a:ext cx="900000" cy="196389"/>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de-DE" dirty="0"/>
              <a:t>21.08.2025</a:t>
            </a:r>
            <a:endParaRPr lang="de-CH" dirty="0"/>
          </a:p>
        </p:txBody>
      </p:sp>
      <p:sp>
        <p:nvSpPr>
          <p:cNvPr id="5" name="Footer Placeholder 4"/>
          <p:cNvSpPr>
            <a:spLocks noGrp="1"/>
          </p:cNvSpPr>
          <p:nvPr>
            <p:ph type="ftr" sz="quarter" idx="3"/>
          </p:nvPr>
        </p:nvSpPr>
        <p:spPr>
          <a:xfrm>
            <a:off x="1428750" y="6569478"/>
            <a:ext cx="6300000" cy="196389"/>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CH"/>
              <a:t>Präsidentenkonferenz 2025</a:t>
            </a:r>
            <a:endParaRPr lang="de-CH" dirty="0"/>
          </a:p>
        </p:txBody>
      </p:sp>
      <p:sp>
        <p:nvSpPr>
          <p:cNvPr id="6" name="Slide Number Placeholder 5"/>
          <p:cNvSpPr>
            <a:spLocks noGrp="1"/>
          </p:cNvSpPr>
          <p:nvPr>
            <p:ph type="sldNum" sz="quarter" idx="4"/>
          </p:nvPr>
        </p:nvSpPr>
        <p:spPr>
          <a:xfrm>
            <a:off x="7847761" y="6569478"/>
            <a:ext cx="900000" cy="196389"/>
          </a:xfrm>
          <a:prstGeom prst="rect">
            <a:avLst/>
          </a:prstGeom>
        </p:spPr>
        <p:txBody>
          <a:bodyPr vert="horz" lIns="91440" tIns="45720" rIns="91440" bIns="45720" rtlCol="0" anchor="ctr"/>
          <a:lstStyle>
            <a:lvl1pPr algn="r">
              <a:defRPr sz="1000">
                <a:solidFill>
                  <a:schemeClr val="tx1">
                    <a:tint val="75000"/>
                  </a:schemeClr>
                </a:solidFill>
              </a:defRPr>
            </a:lvl1pPr>
          </a:lstStyle>
          <a:p>
            <a:fld id="{9B27D4C7-81E0-421A-BC04-9E78EB3959F5}" type="slidenum">
              <a:rPr lang="de-CH" smtClean="0"/>
              <a:pPr/>
              <a:t>‹Nr.›</a:t>
            </a:fld>
            <a:endParaRPr lang="de-CH"/>
          </a:p>
        </p:txBody>
      </p:sp>
      <p:pic>
        <p:nvPicPr>
          <p:cNvPr id="7" name="Grafik 6"/>
          <p:cNvPicPr>
            <a:picLocks noChangeAspect="1"/>
          </p:cNvPicPr>
          <p:nvPr userDrawn="1"/>
        </p:nvPicPr>
        <p:blipFill rotWithShape="1">
          <a:blip r:embed="rId9"/>
          <a:srcRect r="78047"/>
          <a:stretch/>
        </p:blipFill>
        <p:spPr>
          <a:xfrm>
            <a:off x="239129" y="184328"/>
            <a:ext cx="1043655" cy="581252"/>
          </a:xfrm>
          <a:prstGeom prst="rect">
            <a:avLst/>
          </a:prstGeom>
        </p:spPr>
      </p:pic>
      <p:pic>
        <p:nvPicPr>
          <p:cNvPr id="8" name="Grafik 7">
            <a:extLst>
              <a:ext uri="{FF2B5EF4-FFF2-40B4-BE49-F238E27FC236}">
                <a16:creationId xmlns:a16="http://schemas.microsoft.com/office/drawing/2014/main" id="{BDDB5A54-4F52-47E3-AE0E-DC0701735285}"/>
              </a:ext>
            </a:extLst>
          </p:cNvPr>
          <p:cNvPicPr>
            <a:picLocks noChangeAspect="1"/>
          </p:cNvPicPr>
          <p:nvPr userDrawn="1"/>
        </p:nvPicPr>
        <p:blipFill rotWithShape="1">
          <a:blip r:embed="rId9"/>
          <a:srcRect l="78047" t="37829"/>
          <a:stretch/>
        </p:blipFill>
        <p:spPr>
          <a:xfrm>
            <a:off x="7553261" y="240955"/>
            <a:ext cx="1351611" cy="468000"/>
          </a:xfrm>
          <a:prstGeom prst="rect">
            <a:avLst/>
          </a:prstGeom>
        </p:spPr>
      </p:pic>
    </p:spTree>
    <p:extLst>
      <p:ext uri="{BB962C8B-B14F-4D97-AF65-F5344CB8AC3E}">
        <p14:creationId xmlns:p14="http://schemas.microsoft.com/office/powerpoint/2010/main" val="1660236921"/>
      </p:ext>
    </p:extLst>
  </p:cSld>
  <p:clrMap bg1="lt1" tx1="dk1" bg2="lt2" tx2="dk2" accent1="accent1" accent2="accent2" accent3="accent3" accent4="accent4" accent5="accent5" accent6="accent6" hlink="hlink" folHlink="folHlink"/>
  <p:sldLayoutIdLst>
    <p:sldLayoutId id="2147483672" r:id="rId1"/>
    <p:sldLayoutId id="2147483662" r:id="rId2"/>
    <p:sldLayoutId id="2147483663" r:id="rId3"/>
    <p:sldLayoutId id="2147483664" r:id="rId4"/>
    <p:sldLayoutId id="2147483665" r:id="rId5"/>
    <p:sldLayoutId id="2147483668" r:id="rId6"/>
    <p:sldLayoutId id="2147483669" r:id="rId7"/>
  </p:sldLayoutIdLst>
  <p:hf hdr="0"/>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mailto:aklr@tkgs.ch" TargetMode="External"/><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87B635-D291-4080-9C97-DB3EEE44B88B}"/>
              </a:ext>
            </a:extLst>
          </p:cNvPr>
          <p:cNvSpPr>
            <a:spLocks noGrp="1"/>
          </p:cNvSpPr>
          <p:nvPr>
            <p:ph type="ctrTitle"/>
          </p:nvPr>
        </p:nvSpPr>
        <p:spPr/>
        <p:txBody>
          <a:bodyPr/>
          <a:lstStyle/>
          <a:p>
            <a:r>
              <a:rPr lang="de-CH" dirty="0"/>
              <a:t>Präsidenten-konferenz 2025</a:t>
            </a:r>
          </a:p>
        </p:txBody>
      </p:sp>
      <p:sp>
        <p:nvSpPr>
          <p:cNvPr id="3" name="Untertitel 2">
            <a:extLst>
              <a:ext uri="{FF2B5EF4-FFF2-40B4-BE49-F238E27FC236}">
                <a16:creationId xmlns:a16="http://schemas.microsoft.com/office/drawing/2014/main" id="{57E88F5A-7395-4A9C-9264-325A327B5503}"/>
              </a:ext>
            </a:extLst>
          </p:cNvPr>
          <p:cNvSpPr>
            <a:spLocks noGrp="1"/>
          </p:cNvSpPr>
          <p:nvPr>
            <p:ph type="subTitle" idx="13"/>
          </p:nvPr>
        </p:nvSpPr>
        <p:spPr/>
        <p:txBody>
          <a:bodyPr/>
          <a:lstStyle/>
          <a:p>
            <a:r>
              <a:rPr lang="de-CH" dirty="0"/>
              <a:t>Zeihen, 21.08.2025</a:t>
            </a:r>
          </a:p>
        </p:txBody>
      </p:sp>
    </p:spTree>
    <p:extLst>
      <p:ext uri="{BB962C8B-B14F-4D97-AF65-F5344CB8AC3E}">
        <p14:creationId xmlns:p14="http://schemas.microsoft.com/office/powerpoint/2010/main" val="10272887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BF1F81EE-FAAC-4A28-B0E7-AD55332D9B4A}"/>
              </a:ext>
            </a:extLst>
          </p:cNvPr>
          <p:cNvSpPr>
            <a:spLocks noGrp="1"/>
          </p:cNvSpPr>
          <p:nvPr>
            <p:ph type="subTitle" idx="13"/>
          </p:nvPr>
        </p:nvSpPr>
        <p:spPr/>
        <p:txBody>
          <a:bodyPr/>
          <a:lstStyle/>
          <a:p>
            <a:pPr algn="l"/>
            <a:r>
              <a:rPr lang="de-CH" dirty="0">
                <a:latin typeface="Arial Black" panose="020B0A04020102020204" pitchFamily="34" charset="0"/>
              </a:rPr>
              <a:t>Auslandresultate melden</a:t>
            </a:r>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p:txBody>
          <a:bodyPr wrap="square">
            <a:noAutofit/>
          </a:bodyPr>
          <a:lstStyle/>
          <a:p>
            <a:r>
              <a:rPr lang="de-CH" sz="2800" dirty="0"/>
              <a:t>2. Neues Prüfungsprogramm</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p:txBody>
          <a:bodyPr/>
          <a:lstStyle/>
          <a:p>
            <a:fld id="{9B27D4C7-81E0-421A-BC04-9E78EB3959F5}" type="slidenum">
              <a:rPr lang="de-CH" smtClean="0"/>
              <a:pPr/>
              <a:t>10</a:t>
            </a:fld>
            <a:endParaRPr lang="de-CH"/>
          </a:p>
        </p:txBody>
      </p:sp>
      <p:pic>
        <p:nvPicPr>
          <p:cNvPr id="10" name="Inhaltsplatzhalter 9">
            <a:extLst>
              <a:ext uri="{FF2B5EF4-FFF2-40B4-BE49-F238E27FC236}">
                <a16:creationId xmlns:a16="http://schemas.microsoft.com/office/drawing/2014/main" id="{341888A8-A78E-412B-9630-9FAF11A72FFD}"/>
              </a:ext>
            </a:extLst>
          </p:cNvPr>
          <p:cNvPicPr>
            <a:picLocks noGrp="1" noChangeAspect="1"/>
          </p:cNvPicPr>
          <p:nvPr>
            <p:ph idx="1"/>
          </p:nvPr>
        </p:nvPicPr>
        <p:blipFill>
          <a:blip r:embed="rId2"/>
          <a:stretch>
            <a:fillRect/>
          </a:stretch>
        </p:blipFill>
        <p:spPr>
          <a:xfrm>
            <a:off x="1614791" y="1571625"/>
            <a:ext cx="5914417" cy="4876800"/>
          </a:xfrm>
          <a:prstGeom prst="rect">
            <a:avLst/>
          </a:prstGeom>
        </p:spPr>
      </p:pic>
    </p:spTree>
    <p:extLst>
      <p:ext uri="{BB962C8B-B14F-4D97-AF65-F5344CB8AC3E}">
        <p14:creationId xmlns:p14="http://schemas.microsoft.com/office/powerpoint/2010/main" val="1909104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6D6FE-AA30-0985-D471-71476BBF1137}"/>
            </a:ext>
          </a:extLst>
        </p:cNvPr>
        <p:cNvGrpSpPr/>
        <p:nvPr/>
      </p:nvGrpSpPr>
      <p:grpSpPr>
        <a:xfrm>
          <a:off x="0" y="0"/>
          <a:ext cx="0" cy="0"/>
          <a:chOff x="0" y="0"/>
          <a:chExt cx="0" cy="0"/>
        </a:xfrm>
      </p:grpSpPr>
      <p:sp>
        <p:nvSpPr>
          <p:cNvPr id="17" name="Rechteck 16">
            <a:extLst>
              <a:ext uri="{FF2B5EF4-FFF2-40B4-BE49-F238E27FC236}">
                <a16:creationId xmlns:a16="http://schemas.microsoft.com/office/drawing/2014/main" id="{80ACFE2F-85E2-D9D3-0801-77355D2C90D6}"/>
              </a:ext>
            </a:extLst>
          </p:cNvPr>
          <p:cNvSpPr/>
          <p:nvPr/>
        </p:nvSpPr>
        <p:spPr>
          <a:xfrm>
            <a:off x="1084729" y="1433622"/>
            <a:ext cx="6449455" cy="4895460"/>
          </a:xfrm>
          <a:prstGeom prst="rect">
            <a:avLst/>
          </a:prstGeom>
          <a:noFill/>
          <a:ln>
            <a:solidFill>
              <a:srgbClr val="2051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Titel 3">
            <a:extLst>
              <a:ext uri="{FF2B5EF4-FFF2-40B4-BE49-F238E27FC236}">
                <a16:creationId xmlns:a16="http://schemas.microsoft.com/office/drawing/2014/main" id="{F3918004-84C6-BE48-4298-DA7003F3F845}"/>
              </a:ext>
            </a:extLst>
          </p:cNvPr>
          <p:cNvSpPr>
            <a:spLocks noGrp="1"/>
          </p:cNvSpPr>
          <p:nvPr>
            <p:ph type="ctrTitle"/>
          </p:nvPr>
        </p:nvSpPr>
        <p:spPr/>
        <p:txBody>
          <a:bodyPr wrap="square">
            <a:noAutofit/>
          </a:bodyPr>
          <a:lstStyle/>
          <a:p>
            <a:r>
              <a:rPr lang="de-CH" sz="2800" dirty="0"/>
              <a:t>3. TKGS-Leistungsheft</a:t>
            </a:r>
          </a:p>
        </p:txBody>
      </p:sp>
      <p:sp>
        <p:nvSpPr>
          <p:cNvPr id="5" name="Datumsplatzhalter 4">
            <a:extLst>
              <a:ext uri="{FF2B5EF4-FFF2-40B4-BE49-F238E27FC236}">
                <a16:creationId xmlns:a16="http://schemas.microsoft.com/office/drawing/2014/main" id="{BC9EF01B-5AAB-76F7-2936-69DBC8D28B78}"/>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A5328241-B8D2-C68E-EEDA-812629A78053}"/>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11B4FF64-B335-A606-5766-7124856425C3}"/>
              </a:ext>
            </a:extLst>
          </p:cNvPr>
          <p:cNvSpPr>
            <a:spLocks noGrp="1"/>
          </p:cNvSpPr>
          <p:nvPr>
            <p:ph type="sldNum" sz="quarter" idx="4"/>
          </p:nvPr>
        </p:nvSpPr>
        <p:spPr/>
        <p:txBody>
          <a:bodyPr/>
          <a:lstStyle/>
          <a:p>
            <a:fld id="{9B27D4C7-81E0-421A-BC04-9E78EB3959F5}" type="slidenum">
              <a:rPr lang="de-CH" smtClean="0"/>
              <a:pPr/>
              <a:t>11</a:t>
            </a:fld>
            <a:endParaRPr lang="de-CH"/>
          </a:p>
        </p:txBody>
      </p:sp>
      <p:sp>
        <p:nvSpPr>
          <p:cNvPr id="11" name="Untertitel 10">
            <a:extLst>
              <a:ext uri="{FF2B5EF4-FFF2-40B4-BE49-F238E27FC236}">
                <a16:creationId xmlns:a16="http://schemas.microsoft.com/office/drawing/2014/main" id="{ED05C672-A526-9391-FEF2-913B4F2D7CAA}"/>
              </a:ext>
            </a:extLst>
          </p:cNvPr>
          <p:cNvSpPr>
            <a:spLocks noGrp="1"/>
          </p:cNvSpPr>
          <p:nvPr>
            <p:ph type="subTitle" idx="13"/>
          </p:nvPr>
        </p:nvSpPr>
        <p:spPr/>
        <p:txBody>
          <a:bodyPr/>
          <a:lstStyle/>
          <a:p>
            <a:r>
              <a:rPr lang="de-DE" dirty="0"/>
              <a:t>Philipp Böse, Kontrolleur TKGS</a:t>
            </a:r>
            <a:endParaRPr lang="de-CH" dirty="0"/>
          </a:p>
        </p:txBody>
      </p:sp>
      <p:graphicFrame>
        <p:nvGraphicFramePr>
          <p:cNvPr id="12" name="Objekt 11">
            <a:extLst>
              <a:ext uri="{FF2B5EF4-FFF2-40B4-BE49-F238E27FC236}">
                <a16:creationId xmlns:a16="http://schemas.microsoft.com/office/drawing/2014/main" id="{6DC5A769-BE08-5EA4-3B2B-06AC5D160C01}"/>
              </a:ext>
            </a:extLst>
          </p:cNvPr>
          <p:cNvGraphicFramePr>
            <a:graphicFrameLocks noChangeAspect="1"/>
          </p:cNvGraphicFramePr>
          <p:nvPr/>
        </p:nvGraphicFramePr>
        <p:xfrm>
          <a:off x="4849906" y="2356636"/>
          <a:ext cx="2443443" cy="3821144"/>
        </p:xfrm>
        <a:graphic>
          <a:graphicData uri="http://schemas.openxmlformats.org/presentationml/2006/ole">
            <mc:AlternateContent xmlns:mc="http://schemas.openxmlformats.org/markup-compatibility/2006">
              <mc:Choice xmlns:v="urn:schemas-microsoft-com:vml" Requires="v">
                <p:oleObj spid="_x0000_s1028" name="Acrobat Document" r:id="rId3" imgW="13630065" imgH="21316746" progId="Acrobat.Document.DC">
                  <p:embed/>
                </p:oleObj>
              </mc:Choice>
              <mc:Fallback>
                <p:oleObj name="Acrobat Document" r:id="rId3" imgW="13630065" imgH="21316746" progId="Acrobat.Document.DC">
                  <p:embed/>
                  <p:pic>
                    <p:nvPicPr>
                      <p:cNvPr id="12" name="Objekt 11">
                        <a:extLst>
                          <a:ext uri="{FF2B5EF4-FFF2-40B4-BE49-F238E27FC236}">
                            <a16:creationId xmlns:a16="http://schemas.microsoft.com/office/drawing/2014/main" id="{6DC5A769-BE08-5EA4-3B2B-06AC5D160C01}"/>
                          </a:ext>
                        </a:extLst>
                      </p:cNvPr>
                      <p:cNvPicPr/>
                      <p:nvPr/>
                    </p:nvPicPr>
                    <p:blipFill>
                      <a:blip r:embed="rId4"/>
                      <a:stretch>
                        <a:fillRect/>
                      </a:stretch>
                    </p:blipFill>
                    <p:spPr>
                      <a:xfrm>
                        <a:off x="4849906" y="2356636"/>
                        <a:ext cx="2443443" cy="3821144"/>
                      </a:xfrm>
                      <a:prstGeom prst="rect">
                        <a:avLst/>
                      </a:prstGeom>
                    </p:spPr>
                  </p:pic>
                </p:oleObj>
              </mc:Fallback>
            </mc:AlternateContent>
          </a:graphicData>
        </a:graphic>
      </p:graphicFrame>
      <p:pic>
        <p:nvPicPr>
          <p:cNvPr id="14" name="Grafik 13">
            <a:extLst>
              <a:ext uri="{FF2B5EF4-FFF2-40B4-BE49-F238E27FC236}">
                <a16:creationId xmlns:a16="http://schemas.microsoft.com/office/drawing/2014/main" id="{3CD9A8E4-A3BD-13B3-0D3A-5CBD6360D488}"/>
              </a:ext>
            </a:extLst>
          </p:cNvPr>
          <p:cNvPicPr>
            <a:picLocks noChangeAspect="1"/>
          </p:cNvPicPr>
          <p:nvPr/>
        </p:nvPicPr>
        <p:blipFill>
          <a:blip r:embed="rId5"/>
          <a:stretch>
            <a:fillRect/>
          </a:stretch>
        </p:blipFill>
        <p:spPr>
          <a:xfrm>
            <a:off x="1296239" y="1504343"/>
            <a:ext cx="2242496" cy="4673437"/>
          </a:xfrm>
          <a:prstGeom prst="rect">
            <a:avLst/>
          </a:prstGeom>
        </p:spPr>
      </p:pic>
      <p:pic>
        <p:nvPicPr>
          <p:cNvPr id="16" name="Grafik 15">
            <a:extLst>
              <a:ext uri="{FF2B5EF4-FFF2-40B4-BE49-F238E27FC236}">
                <a16:creationId xmlns:a16="http://schemas.microsoft.com/office/drawing/2014/main" id="{DF94FB9B-EDEF-2766-5CF1-F585CA08D992}"/>
              </a:ext>
            </a:extLst>
          </p:cNvPr>
          <p:cNvPicPr>
            <a:picLocks noChangeAspect="1"/>
          </p:cNvPicPr>
          <p:nvPr/>
        </p:nvPicPr>
        <p:blipFill>
          <a:blip r:embed="rId6"/>
          <a:stretch>
            <a:fillRect/>
          </a:stretch>
        </p:blipFill>
        <p:spPr>
          <a:xfrm>
            <a:off x="4849906" y="1540629"/>
            <a:ext cx="2443442" cy="357228"/>
          </a:xfrm>
          <a:prstGeom prst="rect">
            <a:avLst/>
          </a:prstGeom>
        </p:spPr>
      </p:pic>
    </p:spTree>
    <p:extLst>
      <p:ext uri="{BB962C8B-B14F-4D97-AF65-F5344CB8AC3E}">
        <p14:creationId xmlns:p14="http://schemas.microsoft.com/office/powerpoint/2010/main" val="3838306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8">
            <a:extLst>
              <a:ext uri="{FF2B5EF4-FFF2-40B4-BE49-F238E27FC236}">
                <a16:creationId xmlns:a16="http://schemas.microsoft.com/office/drawing/2014/main" id="{A33C87D5-6A37-CAA6-E96D-1ED9763EF1F1}"/>
              </a:ext>
            </a:extLst>
          </p:cNvPr>
          <p:cNvSpPr>
            <a:spLocks noGrp="1"/>
          </p:cNvSpPr>
          <p:nvPr>
            <p:ph idx="1"/>
          </p:nvPr>
        </p:nvSpPr>
        <p:spPr/>
        <p:txBody>
          <a:bodyPr/>
          <a:lstStyle/>
          <a:p>
            <a:r>
              <a:rPr lang="de-DE" dirty="0"/>
              <a:t>Bestellung der leeren LH durch Verein</a:t>
            </a:r>
            <a:r>
              <a:rPr lang="de-DE" dirty="0">
                <a:sym typeface="Wingdings" panose="05000000000000000000" pitchFamily="2" charset="2"/>
              </a:rPr>
              <a:t> Lagerhaltung</a:t>
            </a:r>
            <a:endParaRPr lang="de-DE" dirty="0"/>
          </a:p>
          <a:p>
            <a:r>
              <a:rPr lang="de-DE" dirty="0"/>
              <a:t>Kontrolle der Unterlagen vor Ort. Grund: schlechte Kopien, Versand von Originaldokumenten, …</a:t>
            </a:r>
          </a:p>
          <a:p>
            <a:r>
              <a:rPr lang="de-CH" dirty="0"/>
              <a:t>Unterschriften zur Bestätigung der Daten im LH</a:t>
            </a:r>
          </a:p>
          <a:p>
            <a:r>
              <a:rPr lang="de-CH" dirty="0"/>
              <a:t>Fehlende Routine/Fachwissen bei der Ausstellung</a:t>
            </a:r>
            <a:r>
              <a:rPr lang="de-CH" dirty="0">
                <a:sym typeface="Wingdings" panose="05000000000000000000" pitchFamily="2" charset="2"/>
              </a:rPr>
              <a:t> Fehler im LH Fehler im System  aufwändige Korrekturen durch TKGS</a:t>
            </a:r>
          </a:p>
          <a:p>
            <a:r>
              <a:rPr lang="de-CH" dirty="0">
                <a:sym typeface="Wingdings" panose="05000000000000000000" pitchFamily="2" charset="2"/>
              </a:rPr>
              <a:t>Administrativaufwand durch jeden Verein</a:t>
            </a:r>
          </a:p>
          <a:p>
            <a:r>
              <a:rPr lang="de-CH" dirty="0">
                <a:sym typeface="Wingdings" panose="05000000000000000000" pitchFamily="2" charset="2"/>
              </a:rPr>
              <a:t>Meldung neu ausgestellter LH an Kontrolleur zur Erfassung im System  Fehleranfällig</a:t>
            </a:r>
            <a:endParaRPr lang="de-CH" dirty="0"/>
          </a:p>
        </p:txBody>
      </p:sp>
      <p:sp>
        <p:nvSpPr>
          <p:cNvPr id="3" name="Untertitel 2">
            <a:extLst>
              <a:ext uri="{FF2B5EF4-FFF2-40B4-BE49-F238E27FC236}">
                <a16:creationId xmlns:a16="http://schemas.microsoft.com/office/drawing/2014/main" id="{BF1F81EE-FAAC-4A28-B0E7-AD55332D9B4A}"/>
              </a:ext>
            </a:extLst>
          </p:cNvPr>
          <p:cNvSpPr>
            <a:spLocks noGrp="1"/>
          </p:cNvSpPr>
          <p:nvPr>
            <p:ph type="subTitle" idx="13"/>
          </p:nvPr>
        </p:nvSpPr>
        <p:spPr/>
        <p:txBody>
          <a:bodyPr/>
          <a:lstStyle/>
          <a:p>
            <a:r>
              <a:rPr lang="de-DE" dirty="0"/>
              <a:t>Bisher – Ausstellung durch Vereine</a:t>
            </a:r>
            <a:endParaRPr lang="de-CH" dirty="0"/>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p:txBody>
          <a:bodyPr wrap="square">
            <a:noAutofit/>
          </a:bodyPr>
          <a:lstStyle/>
          <a:p>
            <a:r>
              <a:rPr lang="de-CH" sz="2800" dirty="0"/>
              <a:t>3. TKGS-Leistungsheft</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p:txBody>
          <a:bodyPr/>
          <a:lstStyle/>
          <a:p>
            <a:fld id="{9B27D4C7-81E0-421A-BC04-9E78EB3959F5}" type="slidenum">
              <a:rPr lang="de-CH" smtClean="0"/>
              <a:pPr/>
              <a:t>12</a:t>
            </a:fld>
            <a:endParaRPr lang="de-CH"/>
          </a:p>
        </p:txBody>
      </p:sp>
    </p:spTree>
    <p:extLst>
      <p:ext uri="{BB962C8B-B14F-4D97-AF65-F5344CB8AC3E}">
        <p14:creationId xmlns:p14="http://schemas.microsoft.com/office/powerpoint/2010/main" val="398908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758E2-4EAF-62E9-E6B4-90211C7BCCF2}"/>
            </a:ext>
          </a:extLst>
        </p:cNvPr>
        <p:cNvGrpSpPr/>
        <p:nvPr/>
      </p:nvGrpSpPr>
      <p:grpSpPr>
        <a:xfrm>
          <a:off x="0" y="0"/>
          <a:ext cx="0" cy="0"/>
          <a:chOff x="0" y="0"/>
          <a:chExt cx="0" cy="0"/>
        </a:xfrm>
      </p:grpSpPr>
      <p:sp>
        <p:nvSpPr>
          <p:cNvPr id="9" name="Inhaltsplatzhalter 8">
            <a:extLst>
              <a:ext uri="{FF2B5EF4-FFF2-40B4-BE49-F238E27FC236}">
                <a16:creationId xmlns:a16="http://schemas.microsoft.com/office/drawing/2014/main" id="{9F09E713-9C28-BFEA-271B-C193606021E1}"/>
              </a:ext>
            </a:extLst>
          </p:cNvPr>
          <p:cNvSpPr>
            <a:spLocks noGrp="1"/>
          </p:cNvSpPr>
          <p:nvPr>
            <p:ph idx="1"/>
          </p:nvPr>
        </p:nvSpPr>
        <p:spPr/>
        <p:txBody>
          <a:bodyPr/>
          <a:lstStyle/>
          <a:p>
            <a:r>
              <a:rPr lang="de-DE" dirty="0"/>
              <a:t>Antrag durch Hundehalter im </a:t>
            </a:r>
            <a:r>
              <a:rPr lang="de-DE" dirty="0" err="1"/>
              <a:t>CaniPro</a:t>
            </a:r>
            <a:endParaRPr lang="de-DE" dirty="0"/>
          </a:p>
          <a:p>
            <a:r>
              <a:rPr lang="de-DE" dirty="0"/>
              <a:t>Upload von Unterlagen </a:t>
            </a:r>
            <a:r>
              <a:rPr lang="de-DE" dirty="0">
                <a:sym typeface="Wingdings" panose="05000000000000000000" pitchFamily="2" charset="2"/>
              </a:rPr>
              <a:t>Zentrale Ablage im System</a:t>
            </a:r>
            <a:endParaRPr lang="de-DE" dirty="0"/>
          </a:p>
          <a:p>
            <a:r>
              <a:rPr lang="de-DE" dirty="0"/>
              <a:t>Kontrolle und Koordination durch TKGS</a:t>
            </a:r>
          </a:p>
          <a:p>
            <a:r>
              <a:rPr lang="de-DE" dirty="0"/>
              <a:t>Ausstellung, Versand und Rechnung durch TKGS</a:t>
            </a:r>
          </a:p>
          <a:p>
            <a:r>
              <a:rPr lang="de-DE" dirty="0"/>
              <a:t>Im Optimalfall ist das LH innert 3 Tagen beim HF</a:t>
            </a:r>
          </a:p>
          <a:p>
            <a:r>
              <a:rPr lang="de-DE" dirty="0"/>
              <a:t>Keine falschen Daten im System</a:t>
            </a:r>
            <a:endParaRPr lang="de-CH" dirty="0"/>
          </a:p>
        </p:txBody>
      </p:sp>
      <p:sp>
        <p:nvSpPr>
          <p:cNvPr id="3" name="Untertitel 2">
            <a:extLst>
              <a:ext uri="{FF2B5EF4-FFF2-40B4-BE49-F238E27FC236}">
                <a16:creationId xmlns:a16="http://schemas.microsoft.com/office/drawing/2014/main" id="{177C2A35-6575-0821-80ED-E672D1294885}"/>
              </a:ext>
            </a:extLst>
          </p:cNvPr>
          <p:cNvSpPr>
            <a:spLocks noGrp="1"/>
          </p:cNvSpPr>
          <p:nvPr>
            <p:ph type="subTitle" idx="13"/>
          </p:nvPr>
        </p:nvSpPr>
        <p:spPr/>
        <p:txBody>
          <a:bodyPr/>
          <a:lstStyle/>
          <a:p>
            <a:r>
              <a:rPr lang="de-DE" dirty="0"/>
              <a:t> Angestrebt – Ausstellung durch TKGS</a:t>
            </a:r>
            <a:endParaRPr lang="de-CH" dirty="0"/>
          </a:p>
        </p:txBody>
      </p:sp>
      <p:sp>
        <p:nvSpPr>
          <p:cNvPr id="4" name="Titel 3">
            <a:extLst>
              <a:ext uri="{FF2B5EF4-FFF2-40B4-BE49-F238E27FC236}">
                <a16:creationId xmlns:a16="http://schemas.microsoft.com/office/drawing/2014/main" id="{0A5AEEB0-C0E0-139D-7E86-42C7A50C66A8}"/>
              </a:ext>
            </a:extLst>
          </p:cNvPr>
          <p:cNvSpPr>
            <a:spLocks noGrp="1"/>
          </p:cNvSpPr>
          <p:nvPr>
            <p:ph type="ctrTitle"/>
          </p:nvPr>
        </p:nvSpPr>
        <p:spPr/>
        <p:txBody>
          <a:bodyPr wrap="square">
            <a:noAutofit/>
          </a:bodyPr>
          <a:lstStyle/>
          <a:p>
            <a:r>
              <a:rPr lang="de-CH" sz="2800" dirty="0"/>
              <a:t>3. TKGS-Leistungsheft</a:t>
            </a:r>
          </a:p>
        </p:txBody>
      </p:sp>
      <p:sp>
        <p:nvSpPr>
          <p:cNvPr id="5" name="Datumsplatzhalter 4">
            <a:extLst>
              <a:ext uri="{FF2B5EF4-FFF2-40B4-BE49-F238E27FC236}">
                <a16:creationId xmlns:a16="http://schemas.microsoft.com/office/drawing/2014/main" id="{60C44F9D-6F6A-4335-AB7B-1E9E61B5EEAA}"/>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D8728936-5524-5E00-766F-2A327BFBEB94}"/>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410F4824-182C-2F94-089A-328293DE540E}"/>
              </a:ext>
            </a:extLst>
          </p:cNvPr>
          <p:cNvSpPr>
            <a:spLocks noGrp="1"/>
          </p:cNvSpPr>
          <p:nvPr>
            <p:ph type="sldNum" sz="quarter" idx="4"/>
          </p:nvPr>
        </p:nvSpPr>
        <p:spPr/>
        <p:txBody>
          <a:bodyPr/>
          <a:lstStyle/>
          <a:p>
            <a:fld id="{9B27D4C7-81E0-421A-BC04-9E78EB3959F5}" type="slidenum">
              <a:rPr lang="de-CH" smtClean="0"/>
              <a:pPr/>
              <a:t>13</a:t>
            </a:fld>
            <a:endParaRPr lang="de-CH"/>
          </a:p>
        </p:txBody>
      </p:sp>
    </p:spTree>
    <p:extLst>
      <p:ext uri="{BB962C8B-B14F-4D97-AF65-F5344CB8AC3E}">
        <p14:creationId xmlns:p14="http://schemas.microsoft.com/office/powerpoint/2010/main" val="2287977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F3FED-83EB-43D3-65AC-1DE088E1E655}"/>
            </a:ext>
          </a:extLst>
        </p:cNvPr>
        <p:cNvGrpSpPr/>
        <p:nvPr/>
      </p:nvGrpSpPr>
      <p:grpSpPr>
        <a:xfrm>
          <a:off x="0" y="0"/>
          <a:ext cx="0" cy="0"/>
          <a:chOff x="0" y="0"/>
          <a:chExt cx="0" cy="0"/>
        </a:xfrm>
      </p:grpSpPr>
      <p:sp>
        <p:nvSpPr>
          <p:cNvPr id="3" name="Untertitel 2">
            <a:extLst>
              <a:ext uri="{FF2B5EF4-FFF2-40B4-BE49-F238E27FC236}">
                <a16:creationId xmlns:a16="http://schemas.microsoft.com/office/drawing/2014/main" id="{15C22184-46FB-AC2F-42BF-BDF49DD4DC3F}"/>
              </a:ext>
            </a:extLst>
          </p:cNvPr>
          <p:cNvSpPr>
            <a:spLocks noGrp="1"/>
          </p:cNvSpPr>
          <p:nvPr>
            <p:ph type="subTitle" idx="13"/>
          </p:nvPr>
        </p:nvSpPr>
        <p:spPr/>
        <p:txBody>
          <a:bodyPr/>
          <a:lstStyle/>
          <a:p>
            <a:r>
              <a:rPr lang="de-DE" dirty="0"/>
              <a:t>Aktuell – Ausstellung durch Verein möglich, um LH aufzubrauchen</a:t>
            </a:r>
            <a:endParaRPr lang="de-CH" dirty="0"/>
          </a:p>
        </p:txBody>
      </p:sp>
      <p:sp>
        <p:nvSpPr>
          <p:cNvPr id="4" name="Titel 3">
            <a:extLst>
              <a:ext uri="{FF2B5EF4-FFF2-40B4-BE49-F238E27FC236}">
                <a16:creationId xmlns:a16="http://schemas.microsoft.com/office/drawing/2014/main" id="{D451053A-1493-D634-6369-80E8999588A5}"/>
              </a:ext>
            </a:extLst>
          </p:cNvPr>
          <p:cNvSpPr>
            <a:spLocks noGrp="1"/>
          </p:cNvSpPr>
          <p:nvPr>
            <p:ph type="ctrTitle"/>
          </p:nvPr>
        </p:nvSpPr>
        <p:spPr/>
        <p:txBody>
          <a:bodyPr wrap="square">
            <a:noAutofit/>
          </a:bodyPr>
          <a:lstStyle/>
          <a:p>
            <a:r>
              <a:rPr lang="de-CH" sz="2800" dirty="0"/>
              <a:t>3. TKGS-Leistungsheft</a:t>
            </a:r>
          </a:p>
        </p:txBody>
      </p:sp>
      <p:sp>
        <p:nvSpPr>
          <p:cNvPr id="11" name="Flussdiagramm: Alternativer Prozess 2">
            <a:extLst>
              <a:ext uri="{FF2B5EF4-FFF2-40B4-BE49-F238E27FC236}">
                <a16:creationId xmlns:a16="http://schemas.microsoft.com/office/drawing/2014/main" id="{BA118ACB-A986-F95D-16A9-8CB38EA2B471}"/>
              </a:ext>
            </a:extLst>
          </p:cNvPr>
          <p:cNvSpPr>
            <a:spLocks noChangeArrowheads="1"/>
          </p:cNvSpPr>
          <p:nvPr/>
        </p:nvSpPr>
        <p:spPr bwMode="auto">
          <a:xfrm>
            <a:off x="3313876" y="2946536"/>
            <a:ext cx="2134594" cy="772756"/>
          </a:xfrm>
          <a:prstGeom prst="flowChartAlternateProcess">
            <a:avLst/>
          </a:prstGeom>
          <a:solidFill>
            <a:srgbClr val="00B0F0"/>
          </a:solidFill>
          <a:ln w="12700">
            <a:solidFill>
              <a:srgbClr val="09101D"/>
            </a:solid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de-DE" altLang="de-DE" sz="1200" b="1" dirty="0">
                <a:ea typeface="Calibri" panose="020F0502020204030204" pitchFamily="34" charset="0"/>
                <a:cs typeface="Times New Roman" panose="02020603050405020304" pitchFamily="18" charset="0"/>
              </a:rPr>
              <a:t>Kontrolleur:</a:t>
            </a:r>
          </a:p>
          <a:p>
            <a:pPr marL="171450" indent="-171450" algn="ctr" eaLnBrk="0" fontAlgn="base" hangingPunct="0">
              <a:spcBef>
                <a:spcPct val="0"/>
              </a:spcBef>
              <a:spcAft>
                <a:spcPct val="0"/>
              </a:spcAft>
              <a:buFontTx/>
              <a:buChar char="-"/>
            </a:pPr>
            <a:r>
              <a:rPr lang="de-DE" altLang="de-DE" sz="1200" dirty="0">
                <a:ea typeface="Calibri" panose="020F0502020204030204" pitchFamily="34" charset="0"/>
                <a:cs typeface="Times New Roman" panose="02020603050405020304" pitchFamily="18" charset="0"/>
              </a:rPr>
              <a:t>fragt Besitzer, durch welchen Verein das LH ausgestellt werden soll</a:t>
            </a:r>
          </a:p>
        </p:txBody>
      </p:sp>
      <p:sp>
        <p:nvSpPr>
          <p:cNvPr id="13" name="AutoShape 1">
            <a:extLst>
              <a:ext uri="{FF2B5EF4-FFF2-40B4-BE49-F238E27FC236}">
                <a16:creationId xmlns:a16="http://schemas.microsoft.com/office/drawing/2014/main" id="{62D12692-FA25-C2F6-EB85-FB7682987523}"/>
              </a:ext>
            </a:extLst>
          </p:cNvPr>
          <p:cNvSpPr>
            <a:spLocks noChangeArrowheads="1"/>
          </p:cNvSpPr>
          <p:nvPr/>
        </p:nvSpPr>
        <p:spPr bwMode="auto">
          <a:xfrm>
            <a:off x="247651" y="4483137"/>
            <a:ext cx="1461238" cy="774700"/>
          </a:xfrm>
          <a:prstGeom prst="flowChartAlternateProcess">
            <a:avLst/>
          </a:prstGeom>
          <a:solidFill>
            <a:srgbClr val="00B0F0"/>
          </a:solidFill>
          <a:ln w="12700">
            <a:solidFill>
              <a:srgbClr val="09101D"/>
            </a:solid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de-DE" altLang="de-DE" sz="1200" b="1" dirty="0">
                <a:ea typeface="Calibri" panose="020F0502020204030204" pitchFamily="34" charset="0"/>
                <a:cs typeface="Times New Roman" panose="02020603050405020304" pitchFamily="18" charset="0"/>
              </a:rPr>
              <a:t>Kontrolleur:</a:t>
            </a:r>
          </a:p>
          <a:p>
            <a:pPr algn="ctr" eaLnBrk="0" fontAlgn="base" hangingPunct="0">
              <a:spcBef>
                <a:spcPct val="0"/>
              </a:spcBef>
              <a:spcAft>
                <a:spcPct val="0"/>
              </a:spcAft>
            </a:pPr>
            <a:r>
              <a:rPr lang="de-DE" altLang="de-DE" sz="1200" dirty="0">
                <a:ea typeface="Calibri" panose="020F0502020204030204" pitchFamily="34" charset="0"/>
                <a:cs typeface="Times New Roman" panose="02020603050405020304" pitchFamily="18" charset="0"/>
              </a:rPr>
              <a:t>- fragt Verein an, ob noch LHs vorhanden sind</a:t>
            </a:r>
            <a:endParaRPr lang="de-DE" altLang="de-DE" sz="1200" dirty="0"/>
          </a:p>
        </p:txBody>
      </p:sp>
      <p:sp>
        <p:nvSpPr>
          <p:cNvPr id="14" name="AutoShape 7">
            <a:extLst>
              <a:ext uri="{FF2B5EF4-FFF2-40B4-BE49-F238E27FC236}">
                <a16:creationId xmlns:a16="http://schemas.microsoft.com/office/drawing/2014/main" id="{5334F727-DDC2-59BB-6BAA-78F8AF66C950}"/>
              </a:ext>
            </a:extLst>
          </p:cNvPr>
          <p:cNvSpPr>
            <a:spLocks noChangeArrowheads="1"/>
          </p:cNvSpPr>
          <p:nvPr/>
        </p:nvSpPr>
        <p:spPr bwMode="auto">
          <a:xfrm>
            <a:off x="6140113" y="5027544"/>
            <a:ext cx="2109612" cy="1166273"/>
          </a:xfrm>
          <a:prstGeom prst="flowChartAlternateProcess">
            <a:avLst/>
          </a:prstGeom>
          <a:solidFill>
            <a:srgbClr val="00B0F0"/>
          </a:solidFill>
          <a:ln w="12700">
            <a:solidFill>
              <a:srgbClr val="09101D"/>
            </a:solid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de-DE" altLang="de-DE" sz="1200" b="1" dirty="0">
                <a:ea typeface="Calibri" panose="020F0502020204030204" pitchFamily="34" charset="0"/>
                <a:cs typeface="Times New Roman" panose="02020603050405020304" pitchFamily="18" charset="0"/>
              </a:rPr>
              <a:t>Kontrolleur:</a:t>
            </a:r>
          </a:p>
          <a:p>
            <a:pPr marL="171454" indent="-171454" algn="ctr" eaLnBrk="0" fontAlgn="base" hangingPunct="0">
              <a:spcBef>
                <a:spcPct val="0"/>
              </a:spcBef>
              <a:spcAft>
                <a:spcPct val="0"/>
              </a:spcAft>
              <a:buFontTx/>
              <a:buChar char="-"/>
            </a:pPr>
            <a:r>
              <a:rPr lang="de-DE" altLang="de-DE" sz="1200" dirty="0">
                <a:ea typeface="Calibri" panose="020F0502020204030204" pitchFamily="34" charset="0"/>
                <a:cs typeface="Times New Roman" panose="02020603050405020304" pitchFamily="18" charset="0"/>
              </a:rPr>
              <a:t>erstellt Etikette</a:t>
            </a:r>
          </a:p>
          <a:p>
            <a:pPr marL="171454" indent="-171454" algn="ctr" eaLnBrk="0" fontAlgn="base" hangingPunct="0">
              <a:spcBef>
                <a:spcPct val="0"/>
              </a:spcBef>
              <a:spcAft>
                <a:spcPct val="0"/>
              </a:spcAft>
              <a:buFontTx/>
              <a:buChar char="-"/>
            </a:pPr>
            <a:r>
              <a:rPr lang="de-DE" altLang="de-DE" sz="1200" dirty="0">
                <a:ea typeface="Calibri" panose="020F0502020204030204" pitchFamily="34" charset="0"/>
                <a:cs typeface="Times New Roman" panose="02020603050405020304" pitchFamily="18" charset="0"/>
              </a:rPr>
              <a:t>stellt Etikette an Verein zu </a:t>
            </a:r>
            <a:r>
              <a:rPr lang="de-DE" altLang="de-DE" sz="1200" b="1" dirty="0">
                <a:ea typeface="Calibri" panose="020F0502020204030204" pitchFamily="34" charset="0"/>
                <a:cs typeface="Times New Roman" panose="02020603050405020304" pitchFamily="18" charset="0"/>
              </a:rPr>
              <a:t>Verein:</a:t>
            </a:r>
          </a:p>
          <a:p>
            <a:pPr marL="171454" indent="-171454" algn="ctr" eaLnBrk="0" fontAlgn="base" hangingPunct="0">
              <a:spcBef>
                <a:spcPct val="0"/>
              </a:spcBef>
              <a:spcAft>
                <a:spcPct val="0"/>
              </a:spcAft>
              <a:buFontTx/>
              <a:buChar char="-"/>
            </a:pPr>
            <a:r>
              <a:rPr lang="de-DE" altLang="de-DE" sz="1200" dirty="0">
                <a:ea typeface="Calibri" panose="020F0502020204030204" pitchFamily="34" charset="0"/>
                <a:cs typeface="Times New Roman" panose="02020603050405020304" pitchFamily="18" charset="0"/>
              </a:rPr>
              <a:t>stellt LH aus</a:t>
            </a:r>
          </a:p>
          <a:p>
            <a:pPr marL="171454" indent="-171454" algn="ctr" eaLnBrk="0" fontAlgn="base" hangingPunct="0">
              <a:spcBef>
                <a:spcPct val="0"/>
              </a:spcBef>
              <a:spcAft>
                <a:spcPct val="0"/>
              </a:spcAft>
              <a:buFontTx/>
              <a:buChar char="-"/>
            </a:pPr>
            <a:r>
              <a:rPr lang="de-DE" altLang="de-DE" sz="1200" dirty="0">
                <a:ea typeface="Calibri" panose="020F0502020204030204" pitchFamily="34" charset="0"/>
                <a:cs typeface="Times New Roman" panose="02020603050405020304" pitchFamily="18" charset="0"/>
              </a:rPr>
              <a:t>verkauft LH an Besitzer</a:t>
            </a:r>
            <a:endParaRPr lang="de-DE" altLang="de-DE" sz="1200" dirty="0"/>
          </a:p>
        </p:txBody>
      </p:sp>
      <p:sp>
        <p:nvSpPr>
          <p:cNvPr id="15" name="AutoShape 2">
            <a:extLst>
              <a:ext uri="{FF2B5EF4-FFF2-40B4-BE49-F238E27FC236}">
                <a16:creationId xmlns:a16="http://schemas.microsoft.com/office/drawing/2014/main" id="{54C436F2-3AA4-2D4C-65D6-693ABAFDC924}"/>
              </a:ext>
            </a:extLst>
          </p:cNvPr>
          <p:cNvSpPr>
            <a:spLocks noChangeArrowheads="1"/>
          </p:cNvSpPr>
          <p:nvPr/>
        </p:nvSpPr>
        <p:spPr bwMode="auto">
          <a:xfrm>
            <a:off x="6158813" y="1701461"/>
            <a:ext cx="2105026" cy="977236"/>
          </a:xfrm>
          <a:prstGeom prst="flowChartAlternateProcess">
            <a:avLst/>
          </a:prstGeom>
          <a:solidFill>
            <a:srgbClr val="00B0F0"/>
          </a:solidFill>
          <a:ln w="12700">
            <a:solidFill>
              <a:srgbClr val="09101D"/>
            </a:solid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de-DE" altLang="de-DE" sz="1200" b="1" dirty="0">
                <a:ea typeface="Calibri" panose="020F0502020204030204" pitchFamily="34" charset="0"/>
                <a:cs typeface="Times New Roman" panose="02020603050405020304" pitchFamily="18" charset="0"/>
              </a:rPr>
              <a:t>Kontrolleur:</a:t>
            </a:r>
          </a:p>
          <a:p>
            <a:pPr algn="ctr" eaLnBrk="0" fontAlgn="base" hangingPunct="0">
              <a:spcBef>
                <a:spcPct val="0"/>
              </a:spcBef>
              <a:spcAft>
                <a:spcPct val="0"/>
              </a:spcAft>
            </a:pPr>
            <a:r>
              <a:rPr lang="de-DE" altLang="de-DE" sz="1200" dirty="0">
                <a:ea typeface="Calibri" panose="020F0502020204030204" pitchFamily="34" charset="0"/>
                <a:cs typeface="Times New Roman" panose="02020603050405020304" pitchFamily="18" charset="0"/>
              </a:rPr>
              <a:t>- erstellt Etikette</a:t>
            </a:r>
          </a:p>
          <a:p>
            <a:pPr algn="ctr" eaLnBrk="0" fontAlgn="base" hangingPunct="0">
              <a:spcBef>
                <a:spcPct val="0"/>
              </a:spcBef>
              <a:spcAft>
                <a:spcPct val="0"/>
              </a:spcAft>
            </a:pPr>
            <a:r>
              <a:rPr lang="de-DE" altLang="de-DE" sz="1200" dirty="0">
                <a:ea typeface="Calibri" panose="020F0502020204030204" pitchFamily="34" charset="0"/>
                <a:cs typeface="Times New Roman" panose="02020603050405020304" pitchFamily="18" charset="0"/>
              </a:rPr>
              <a:t>- stellt LH aus</a:t>
            </a:r>
          </a:p>
          <a:p>
            <a:pPr algn="ctr" eaLnBrk="0" fontAlgn="base" hangingPunct="0">
              <a:spcBef>
                <a:spcPct val="0"/>
              </a:spcBef>
              <a:spcAft>
                <a:spcPct val="0"/>
              </a:spcAft>
            </a:pPr>
            <a:r>
              <a:rPr lang="de-DE" altLang="de-DE" sz="1200" dirty="0">
                <a:ea typeface="Calibri" panose="020F0502020204030204" pitchFamily="34" charset="0"/>
                <a:cs typeface="Times New Roman" panose="02020603050405020304" pitchFamily="18" charset="0"/>
              </a:rPr>
              <a:t>- schickt LH mit Rechnung an Besitzer</a:t>
            </a:r>
          </a:p>
        </p:txBody>
      </p:sp>
      <p:sp>
        <p:nvSpPr>
          <p:cNvPr id="16" name="Flussdiagramm: Dokument 4">
            <a:extLst>
              <a:ext uri="{FF2B5EF4-FFF2-40B4-BE49-F238E27FC236}">
                <a16:creationId xmlns:a16="http://schemas.microsoft.com/office/drawing/2014/main" id="{11F85BA6-CC03-01B3-C99E-17723A809E17}"/>
              </a:ext>
            </a:extLst>
          </p:cNvPr>
          <p:cNvSpPr>
            <a:spLocks noChangeArrowheads="1"/>
          </p:cNvSpPr>
          <p:nvPr/>
        </p:nvSpPr>
        <p:spPr bwMode="auto">
          <a:xfrm>
            <a:off x="3823321" y="5702889"/>
            <a:ext cx="1706908" cy="860605"/>
          </a:xfrm>
          <a:prstGeom prst="flowChartDocument">
            <a:avLst/>
          </a:prstGeom>
          <a:solidFill>
            <a:srgbClr val="FFC000"/>
          </a:solidFill>
          <a:ln w="12700">
            <a:solidFill>
              <a:srgbClr val="09101D"/>
            </a:solid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de-DE" altLang="de-DE" sz="1200" b="1" dirty="0">
                <a:ea typeface="Calibri" panose="020F0502020204030204" pitchFamily="34" charset="0"/>
                <a:cs typeface="Times New Roman" panose="02020603050405020304" pitchFamily="18" charset="0"/>
              </a:rPr>
              <a:t>Interne Kontrolleur-Liste</a:t>
            </a:r>
            <a:endParaRPr lang="de-DE" altLang="de-DE" sz="1200" b="1" dirty="0"/>
          </a:p>
          <a:p>
            <a:pPr algn="ctr" eaLnBrk="0" fontAlgn="base" hangingPunct="0">
              <a:spcBef>
                <a:spcPct val="0"/>
              </a:spcBef>
              <a:spcAft>
                <a:spcPct val="0"/>
              </a:spcAft>
            </a:pPr>
            <a:r>
              <a:rPr lang="de-DE" altLang="de-DE" sz="1200" dirty="0">
                <a:ea typeface="Calibri" panose="020F0502020204030204" pitchFamily="34" charset="0"/>
                <a:cs typeface="Times New Roman" panose="02020603050405020304" pitchFamily="18" charset="0"/>
              </a:rPr>
              <a:t>«Vereine, die keine roten LHs mehr haben»</a:t>
            </a:r>
            <a:endParaRPr lang="de-DE" altLang="de-DE" sz="1200" dirty="0"/>
          </a:p>
        </p:txBody>
      </p:sp>
      <p:sp>
        <p:nvSpPr>
          <p:cNvPr id="18" name="Flussdiagramm: Alternativer Prozess 17">
            <a:extLst>
              <a:ext uri="{FF2B5EF4-FFF2-40B4-BE49-F238E27FC236}">
                <a16:creationId xmlns:a16="http://schemas.microsoft.com/office/drawing/2014/main" id="{AA7547D5-E532-D42D-6B01-5DAA923F0DF0}"/>
              </a:ext>
            </a:extLst>
          </p:cNvPr>
          <p:cNvSpPr/>
          <p:nvPr/>
        </p:nvSpPr>
        <p:spPr>
          <a:xfrm>
            <a:off x="247650" y="1701462"/>
            <a:ext cx="1473479" cy="977236"/>
          </a:xfrm>
          <a:prstGeom prst="flowChartAlternateProcess">
            <a:avLst/>
          </a:prstGeom>
          <a:solidFill>
            <a:srgbClr val="92D050"/>
          </a:solidFill>
          <a:ln w="12700">
            <a:solidFill>
              <a:srgbClr val="09101D"/>
            </a:solid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de-CH" sz="1200" b="1" dirty="0">
                <a:ea typeface="Calibri" panose="020F0502020204030204" pitchFamily="34" charset="0"/>
                <a:cs typeface="Times New Roman" panose="02020603050405020304" pitchFamily="18" charset="0"/>
              </a:rPr>
              <a:t>Besitzer:</a:t>
            </a:r>
          </a:p>
          <a:p>
            <a:pPr algn="ctr" eaLnBrk="0" fontAlgn="base" hangingPunct="0">
              <a:spcBef>
                <a:spcPct val="0"/>
              </a:spcBef>
              <a:spcAft>
                <a:spcPct val="0"/>
              </a:spcAft>
            </a:pPr>
            <a:r>
              <a:rPr lang="de-CH" sz="1200" dirty="0">
                <a:ea typeface="Calibri" panose="020F0502020204030204" pitchFamily="34" charset="0"/>
                <a:cs typeface="Times New Roman" panose="02020603050405020304" pitchFamily="18" charset="0"/>
              </a:rPr>
              <a:t>- stellt im </a:t>
            </a:r>
            <a:r>
              <a:rPr lang="de-CH" sz="1200" dirty="0" err="1">
                <a:ea typeface="Calibri" panose="020F0502020204030204" pitchFamily="34" charset="0"/>
                <a:cs typeface="Times New Roman" panose="02020603050405020304" pitchFamily="18" charset="0"/>
              </a:rPr>
              <a:t>CaniPro</a:t>
            </a:r>
            <a:r>
              <a:rPr lang="de-CH" sz="1200" dirty="0">
                <a:ea typeface="Calibri" panose="020F0502020204030204" pitchFamily="34" charset="0"/>
                <a:cs typeface="Times New Roman" panose="02020603050405020304" pitchFamily="18" charset="0"/>
              </a:rPr>
              <a:t> Antrag für LH rot</a:t>
            </a:r>
          </a:p>
        </p:txBody>
      </p:sp>
      <p:sp>
        <p:nvSpPr>
          <p:cNvPr id="21" name="AutoShape 2">
            <a:extLst>
              <a:ext uri="{FF2B5EF4-FFF2-40B4-BE49-F238E27FC236}">
                <a16:creationId xmlns:a16="http://schemas.microsoft.com/office/drawing/2014/main" id="{98B7174A-5A24-C8BE-C9DD-877FB3878445}"/>
              </a:ext>
            </a:extLst>
          </p:cNvPr>
          <p:cNvSpPr>
            <a:spLocks noChangeArrowheads="1"/>
          </p:cNvSpPr>
          <p:nvPr/>
        </p:nvSpPr>
        <p:spPr bwMode="auto">
          <a:xfrm>
            <a:off x="6158813" y="3703105"/>
            <a:ext cx="2105026" cy="488109"/>
          </a:xfrm>
          <a:prstGeom prst="flowChartAlternateProcess">
            <a:avLst/>
          </a:prstGeom>
          <a:solidFill>
            <a:srgbClr val="00B050"/>
          </a:solidFill>
          <a:ln w="12700">
            <a:solidFill>
              <a:srgbClr val="09101D"/>
            </a:solid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de-DE" altLang="de-DE" sz="1200" b="1" dirty="0">
                <a:ea typeface="Calibri" panose="020F0502020204030204" pitchFamily="34" charset="0"/>
                <a:cs typeface="Times New Roman" panose="02020603050405020304" pitchFamily="18" charset="0"/>
              </a:rPr>
              <a:t>Besitzer</a:t>
            </a:r>
          </a:p>
          <a:p>
            <a:pPr algn="ctr" eaLnBrk="0" fontAlgn="base" hangingPunct="0">
              <a:spcBef>
                <a:spcPct val="0"/>
              </a:spcBef>
              <a:spcAft>
                <a:spcPct val="0"/>
              </a:spcAft>
            </a:pPr>
            <a:r>
              <a:rPr lang="de-DE" altLang="de-DE" sz="1200" dirty="0">
                <a:ea typeface="Calibri" panose="020F0502020204030204" pitchFamily="34" charset="0"/>
                <a:cs typeface="Times New Roman" panose="02020603050405020304" pitchFamily="18" charset="0"/>
              </a:rPr>
              <a:t>-erhält LH</a:t>
            </a:r>
          </a:p>
        </p:txBody>
      </p:sp>
      <p:cxnSp>
        <p:nvCxnSpPr>
          <p:cNvPr id="22" name="Gerade Verbindung mit Pfeil 42">
            <a:extLst>
              <a:ext uri="{FF2B5EF4-FFF2-40B4-BE49-F238E27FC236}">
                <a16:creationId xmlns:a16="http://schemas.microsoft.com/office/drawing/2014/main" id="{F75CAA2A-25DD-6887-5640-49D0D8ADFF21}"/>
              </a:ext>
            </a:extLst>
          </p:cNvPr>
          <p:cNvCxnSpPr>
            <a:cxnSpLocks/>
            <a:stCxn id="14" idx="0"/>
            <a:endCxn id="21" idx="2"/>
          </p:cNvCxnSpPr>
          <p:nvPr/>
        </p:nvCxnSpPr>
        <p:spPr>
          <a:xfrm flipV="1">
            <a:off x="7194919" y="4191214"/>
            <a:ext cx="16407" cy="83633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42">
            <a:extLst>
              <a:ext uri="{FF2B5EF4-FFF2-40B4-BE49-F238E27FC236}">
                <a16:creationId xmlns:a16="http://schemas.microsoft.com/office/drawing/2014/main" id="{CB66F68F-79B6-67CA-CA24-4B2A0E474B2D}"/>
              </a:ext>
            </a:extLst>
          </p:cNvPr>
          <p:cNvCxnSpPr>
            <a:cxnSpLocks/>
            <a:stCxn id="15" idx="2"/>
            <a:endCxn id="21" idx="0"/>
          </p:cNvCxnSpPr>
          <p:nvPr/>
        </p:nvCxnSpPr>
        <p:spPr>
          <a:xfrm>
            <a:off x="7211326" y="2678697"/>
            <a:ext cx="0" cy="102440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9" name="Verbinder: gewinkelt 28">
            <a:extLst>
              <a:ext uri="{FF2B5EF4-FFF2-40B4-BE49-F238E27FC236}">
                <a16:creationId xmlns:a16="http://schemas.microsoft.com/office/drawing/2014/main" id="{061DB272-23AD-9928-DDE5-F09586885FAD}"/>
              </a:ext>
            </a:extLst>
          </p:cNvPr>
          <p:cNvCxnSpPr>
            <a:cxnSpLocks/>
            <a:endCxn id="16" idx="1"/>
          </p:cNvCxnSpPr>
          <p:nvPr/>
        </p:nvCxnSpPr>
        <p:spPr>
          <a:xfrm>
            <a:off x="1708888" y="5013362"/>
            <a:ext cx="2114433" cy="1119830"/>
          </a:xfrm>
          <a:prstGeom prst="bentConnector3">
            <a:avLst>
              <a:gd name="adj1" fmla="val 50000"/>
            </a:avLst>
          </a:prstGeom>
          <a:ln w="19050">
            <a:solidFill>
              <a:srgbClr val="FFC000"/>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pic>
        <p:nvPicPr>
          <p:cNvPr id="43" name="Picture 2" descr="E-Mail SVG, Mail eps, Mail-Symbol, eMail Clipart, eMail-Taste, eMail  geschnitten Dateien, Mail Silhouette, eMail DXF, eMail Png, Mail-Symbol,  Symbol">
            <a:extLst>
              <a:ext uri="{FF2B5EF4-FFF2-40B4-BE49-F238E27FC236}">
                <a16:creationId xmlns:a16="http://schemas.microsoft.com/office/drawing/2014/main" id="{36238A70-2566-2CBB-8BEF-54C2CE677FC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373" t="21018" r="17767" b="19137"/>
          <a:stretch/>
        </p:blipFill>
        <p:spPr bwMode="auto">
          <a:xfrm>
            <a:off x="3359415" y="2887914"/>
            <a:ext cx="239710" cy="22464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E-Mail SVG, Mail eps, Mail-Symbol, eMail Clipart, eMail-Taste, eMail  geschnitten Dateien, Mail Silhouette, eMail DXF, eMail Png, Mail-Symbol,  Symbol">
            <a:extLst>
              <a:ext uri="{FF2B5EF4-FFF2-40B4-BE49-F238E27FC236}">
                <a16:creationId xmlns:a16="http://schemas.microsoft.com/office/drawing/2014/main" id="{61A433DD-8DEF-3C5B-0BB9-282D4065F97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373" t="21018" r="17767" b="19137"/>
          <a:stretch/>
        </p:blipFill>
        <p:spPr bwMode="auto">
          <a:xfrm>
            <a:off x="5268982" y="3549549"/>
            <a:ext cx="239710" cy="22464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E-Mail SVG, Mail eps, Mail-Symbol, eMail Clipart, eMail-Taste, eMail  geschnitten Dateien, Mail Silhouette, eMail DXF, eMail Png, Mail-Symbol,  Symbol">
            <a:extLst>
              <a:ext uri="{FF2B5EF4-FFF2-40B4-BE49-F238E27FC236}">
                <a16:creationId xmlns:a16="http://schemas.microsoft.com/office/drawing/2014/main" id="{3C9CF35B-E570-5AB2-9C0B-4CFEE33B2DF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373" t="21018" r="17767" b="19137"/>
          <a:stretch/>
        </p:blipFill>
        <p:spPr bwMode="auto">
          <a:xfrm>
            <a:off x="223680" y="4384738"/>
            <a:ext cx="239710" cy="22464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E-Mail SVG, Mail eps, Mail-Symbol, eMail Clipart, eMail-Taste, eMail  geschnitten Dateien, Mail Silhouette, eMail DXF, eMail Png, Mail-Symbol,  Symbol">
            <a:extLst>
              <a:ext uri="{FF2B5EF4-FFF2-40B4-BE49-F238E27FC236}">
                <a16:creationId xmlns:a16="http://schemas.microsoft.com/office/drawing/2014/main" id="{011181E6-1316-F8D5-970C-A6C0DA88EAA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373" t="21018" r="17767" b="19137"/>
          <a:stretch/>
        </p:blipFill>
        <p:spPr bwMode="auto">
          <a:xfrm>
            <a:off x="1512775" y="5130326"/>
            <a:ext cx="239710" cy="22464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Mail Symbol Bilder - Kostenloser Download auf Freepik">
            <a:extLst>
              <a:ext uri="{FF2B5EF4-FFF2-40B4-BE49-F238E27FC236}">
                <a16:creationId xmlns:a16="http://schemas.microsoft.com/office/drawing/2014/main" id="{F9557260-3344-9A18-3BF2-74B2C7AAFB8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501" t="24943" r="12421" b="23042"/>
          <a:stretch/>
        </p:blipFill>
        <p:spPr bwMode="auto">
          <a:xfrm>
            <a:off x="7041871" y="2742966"/>
            <a:ext cx="333374" cy="21738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Mail Symbol Bilder - Kostenloser Download auf Freepik">
            <a:extLst>
              <a:ext uri="{FF2B5EF4-FFF2-40B4-BE49-F238E27FC236}">
                <a16:creationId xmlns:a16="http://schemas.microsoft.com/office/drawing/2014/main" id="{680A201D-4405-5C1D-885D-902D034749F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501" t="24943" r="12421" b="23042"/>
          <a:stretch/>
        </p:blipFill>
        <p:spPr bwMode="auto">
          <a:xfrm>
            <a:off x="6210388" y="5215622"/>
            <a:ext cx="333374" cy="21738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Mail Symbol Bilder - Kostenloser Download auf Freepik">
            <a:extLst>
              <a:ext uri="{FF2B5EF4-FFF2-40B4-BE49-F238E27FC236}">
                <a16:creationId xmlns:a16="http://schemas.microsoft.com/office/drawing/2014/main" id="{9D1E9DCA-B94C-AA12-BC7D-2F670A52764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501" t="24943" r="12421" b="23042"/>
          <a:stretch/>
        </p:blipFill>
        <p:spPr bwMode="auto">
          <a:xfrm>
            <a:off x="7036435" y="4727513"/>
            <a:ext cx="333374" cy="217382"/>
          </a:xfrm>
          <a:prstGeom prst="rect">
            <a:avLst/>
          </a:prstGeom>
          <a:noFill/>
          <a:extLst>
            <a:ext uri="{909E8E84-426E-40DD-AFC4-6F175D3DCCD1}">
              <a14:hiddenFill xmlns:a14="http://schemas.microsoft.com/office/drawing/2010/main">
                <a:solidFill>
                  <a:srgbClr val="FFFFFF"/>
                </a:solidFill>
              </a14:hiddenFill>
            </a:ext>
          </a:extLst>
        </p:spPr>
      </p:pic>
      <p:sp>
        <p:nvSpPr>
          <p:cNvPr id="291" name="Datumsplatzhalter 4">
            <a:extLst>
              <a:ext uri="{FF2B5EF4-FFF2-40B4-BE49-F238E27FC236}">
                <a16:creationId xmlns:a16="http://schemas.microsoft.com/office/drawing/2014/main" id="{826B10B1-5267-6C6E-D883-A5C61C0EB3A6}"/>
              </a:ext>
            </a:extLst>
          </p:cNvPr>
          <p:cNvSpPr>
            <a:spLocks noGrp="1"/>
          </p:cNvSpPr>
          <p:nvPr>
            <p:ph type="dt" sz="half" idx="2"/>
          </p:nvPr>
        </p:nvSpPr>
        <p:spPr>
          <a:xfrm>
            <a:off x="396239" y="6569478"/>
            <a:ext cx="900000" cy="196389"/>
          </a:xfrm>
        </p:spPr>
        <p:txBody>
          <a:bodyPr/>
          <a:lstStyle/>
          <a:p>
            <a:r>
              <a:rPr lang="de-DE"/>
              <a:t>21.08.2025</a:t>
            </a:r>
            <a:endParaRPr lang="de-CH" dirty="0"/>
          </a:p>
        </p:txBody>
      </p:sp>
      <p:sp>
        <p:nvSpPr>
          <p:cNvPr id="292" name="Fußzeilenplatzhalter 5">
            <a:extLst>
              <a:ext uri="{FF2B5EF4-FFF2-40B4-BE49-F238E27FC236}">
                <a16:creationId xmlns:a16="http://schemas.microsoft.com/office/drawing/2014/main" id="{E34442A2-4974-FC5C-65B4-ED69CC37E12D}"/>
              </a:ext>
            </a:extLst>
          </p:cNvPr>
          <p:cNvSpPr>
            <a:spLocks noGrp="1"/>
          </p:cNvSpPr>
          <p:nvPr>
            <p:ph type="ftr" sz="quarter" idx="3"/>
          </p:nvPr>
        </p:nvSpPr>
        <p:spPr>
          <a:xfrm>
            <a:off x="1428750" y="6569478"/>
            <a:ext cx="6300000" cy="196389"/>
          </a:xfrm>
        </p:spPr>
        <p:txBody>
          <a:bodyPr/>
          <a:lstStyle/>
          <a:p>
            <a:r>
              <a:rPr lang="de-CH"/>
              <a:t>Präsidentenkonferenz 2025</a:t>
            </a:r>
            <a:endParaRPr lang="de-CH" dirty="0"/>
          </a:p>
        </p:txBody>
      </p:sp>
      <p:sp>
        <p:nvSpPr>
          <p:cNvPr id="293" name="Foliennummernplatzhalter 6">
            <a:extLst>
              <a:ext uri="{FF2B5EF4-FFF2-40B4-BE49-F238E27FC236}">
                <a16:creationId xmlns:a16="http://schemas.microsoft.com/office/drawing/2014/main" id="{017861A3-DB72-AAC6-1A5E-1D62F28D2B8D}"/>
              </a:ext>
            </a:extLst>
          </p:cNvPr>
          <p:cNvSpPr>
            <a:spLocks noGrp="1"/>
          </p:cNvSpPr>
          <p:nvPr>
            <p:ph type="sldNum" sz="quarter" idx="4"/>
          </p:nvPr>
        </p:nvSpPr>
        <p:spPr>
          <a:xfrm>
            <a:off x="7847761" y="6569478"/>
            <a:ext cx="900000" cy="196389"/>
          </a:xfrm>
        </p:spPr>
        <p:txBody>
          <a:bodyPr/>
          <a:lstStyle/>
          <a:p>
            <a:fld id="{9B27D4C7-81E0-421A-BC04-9E78EB3959F5}" type="slidenum">
              <a:rPr lang="de-CH" smtClean="0"/>
              <a:pPr/>
              <a:t>14</a:t>
            </a:fld>
            <a:endParaRPr lang="de-CH"/>
          </a:p>
        </p:txBody>
      </p:sp>
      <p:cxnSp>
        <p:nvCxnSpPr>
          <p:cNvPr id="299" name="Gerade Verbindung mit Pfeil 298">
            <a:extLst>
              <a:ext uri="{FF2B5EF4-FFF2-40B4-BE49-F238E27FC236}">
                <a16:creationId xmlns:a16="http://schemas.microsoft.com/office/drawing/2014/main" id="{FAC680ED-A853-1414-4A18-EF9A062B577B}"/>
              </a:ext>
            </a:extLst>
          </p:cNvPr>
          <p:cNvCxnSpPr>
            <a:cxnSpLocks/>
            <a:stCxn id="18" idx="3"/>
            <a:endCxn id="316" idx="1"/>
          </p:cNvCxnSpPr>
          <p:nvPr/>
        </p:nvCxnSpPr>
        <p:spPr>
          <a:xfrm>
            <a:off x="1721129" y="2190080"/>
            <a:ext cx="285533" cy="1596"/>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02" name="Gerade Verbindung mit Pfeil 301">
            <a:extLst>
              <a:ext uri="{FF2B5EF4-FFF2-40B4-BE49-F238E27FC236}">
                <a16:creationId xmlns:a16="http://schemas.microsoft.com/office/drawing/2014/main" id="{A33D8B60-394F-E644-77BC-8C4E9409B2D7}"/>
              </a:ext>
            </a:extLst>
          </p:cNvPr>
          <p:cNvCxnSpPr>
            <a:cxnSpLocks/>
            <a:stCxn id="316" idx="3"/>
            <a:endCxn id="319" idx="1"/>
          </p:cNvCxnSpPr>
          <p:nvPr/>
        </p:nvCxnSpPr>
        <p:spPr>
          <a:xfrm flipV="1">
            <a:off x="3157755" y="2186689"/>
            <a:ext cx="475338" cy="4987"/>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05" name="Gerade Verbindung mit Pfeil 304">
            <a:extLst>
              <a:ext uri="{FF2B5EF4-FFF2-40B4-BE49-F238E27FC236}">
                <a16:creationId xmlns:a16="http://schemas.microsoft.com/office/drawing/2014/main" id="{8FD37805-31B2-C7FB-255F-DA7EDD9EB10C}"/>
              </a:ext>
            </a:extLst>
          </p:cNvPr>
          <p:cNvCxnSpPr>
            <a:cxnSpLocks/>
            <a:stCxn id="319" idx="3"/>
            <a:endCxn id="15" idx="1"/>
          </p:cNvCxnSpPr>
          <p:nvPr/>
        </p:nvCxnSpPr>
        <p:spPr>
          <a:xfrm>
            <a:off x="5129253" y="2186689"/>
            <a:ext cx="1029560" cy="339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16" name="Rechteck 315">
            <a:extLst>
              <a:ext uri="{FF2B5EF4-FFF2-40B4-BE49-F238E27FC236}">
                <a16:creationId xmlns:a16="http://schemas.microsoft.com/office/drawing/2014/main" id="{FFD36153-F60B-6A93-9690-61F2CD72BF77}"/>
              </a:ext>
            </a:extLst>
          </p:cNvPr>
          <p:cNvSpPr/>
          <p:nvPr/>
        </p:nvSpPr>
        <p:spPr>
          <a:xfrm>
            <a:off x="2006662" y="1699491"/>
            <a:ext cx="1151093" cy="984370"/>
          </a:xfrm>
          <a:prstGeom prst="rect">
            <a:avLst/>
          </a:prstGeom>
          <a:solidFill>
            <a:srgbClr val="FFFF00"/>
          </a:solidFill>
          <a:ln w="12700">
            <a:solidFill>
              <a:srgbClr val="09101D"/>
            </a:solidFill>
            <a:miter lim="800000"/>
            <a:headEnd/>
            <a:tailEnd/>
          </a:ln>
        </p:spPr>
        <p:txBody>
          <a:bodyPr vert="horz" wrap="square" lIns="0" tIns="0" rIns="0" bIns="0" numCol="1" anchor="ctr" anchorCtr="0" compatLnSpc="1">
            <a:prstTxWarp prst="textNoShape">
              <a:avLst/>
            </a:prstTxWarp>
          </a:bodyPr>
          <a:lstStyle/>
          <a:p>
            <a:pPr algn="ctr" eaLnBrk="0" fontAlgn="base" hangingPunct="0">
              <a:spcBef>
                <a:spcPct val="0"/>
              </a:spcBef>
              <a:spcAft>
                <a:spcPct val="0"/>
              </a:spcAft>
            </a:pPr>
            <a:r>
              <a:rPr lang="de-DE" altLang="de-DE" sz="1200" b="1" dirty="0">
                <a:ea typeface="Calibri" panose="020F0502020204030204" pitchFamily="34" charset="0"/>
                <a:cs typeface="Times New Roman" panose="02020603050405020304" pitchFamily="18" charset="0"/>
              </a:rPr>
              <a:t>Kontrolleur:</a:t>
            </a:r>
          </a:p>
          <a:p>
            <a:pPr algn="ctr" eaLnBrk="0" fontAlgn="base" hangingPunct="0">
              <a:spcBef>
                <a:spcPct val="0"/>
              </a:spcBef>
              <a:spcAft>
                <a:spcPct val="0"/>
              </a:spcAft>
            </a:pPr>
            <a:r>
              <a:rPr lang="de-DE" altLang="de-DE" sz="1200" dirty="0">
                <a:ea typeface="Calibri" panose="020F0502020204030204" pitchFamily="34" charset="0"/>
                <a:cs typeface="Times New Roman" panose="02020603050405020304" pitchFamily="18" charset="0"/>
              </a:rPr>
              <a:t>prüft, ob Besitzer in mehreren Vereinen ist</a:t>
            </a:r>
            <a:endParaRPr lang="de-DE" altLang="de-DE" sz="1200" dirty="0"/>
          </a:p>
        </p:txBody>
      </p:sp>
      <p:sp>
        <p:nvSpPr>
          <p:cNvPr id="319" name="Rechteck 318">
            <a:extLst>
              <a:ext uri="{FF2B5EF4-FFF2-40B4-BE49-F238E27FC236}">
                <a16:creationId xmlns:a16="http://schemas.microsoft.com/office/drawing/2014/main" id="{E32719E4-E97E-6434-3845-65DA6E866F77}"/>
              </a:ext>
            </a:extLst>
          </p:cNvPr>
          <p:cNvSpPr/>
          <p:nvPr/>
        </p:nvSpPr>
        <p:spPr>
          <a:xfrm>
            <a:off x="3633093" y="1694681"/>
            <a:ext cx="1496160" cy="984016"/>
          </a:xfrm>
          <a:prstGeom prst="rect">
            <a:avLst/>
          </a:prstGeom>
          <a:solidFill>
            <a:srgbClr val="FFFF00"/>
          </a:solidFill>
          <a:ln w="12700">
            <a:solidFill>
              <a:srgbClr val="09101D"/>
            </a:solidFill>
            <a:miter lim="800000"/>
            <a:headEnd/>
            <a:tailEnd/>
          </a:ln>
        </p:spPr>
        <p:txBody>
          <a:bodyPr vert="horz" wrap="square" lIns="0" tIns="0" rIns="0" bIns="0" numCol="1" anchor="ctr" anchorCtr="0" compatLnSpc="1">
            <a:prstTxWarp prst="textNoShape">
              <a:avLst/>
            </a:prstTxWarp>
          </a:bodyPr>
          <a:lstStyle/>
          <a:p>
            <a:pPr algn="ctr" eaLnBrk="0" fontAlgn="base" hangingPunct="0">
              <a:spcBef>
                <a:spcPct val="0"/>
              </a:spcBef>
              <a:spcAft>
                <a:spcPct val="0"/>
              </a:spcAft>
            </a:pPr>
            <a:r>
              <a:rPr lang="de-DE" altLang="de-DE" sz="1200" b="1" dirty="0">
                <a:ea typeface="Calibri" panose="020F0502020204030204" pitchFamily="34" charset="0"/>
                <a:cs typeface="Times New Roman" panose="02020603050405020304" pitchFamily="18" charset="0"/>
              </a:rPr>
              <a:t>Kontrolleur:</a:t>
            </a:r>
          </a:p>
          <a:p>
            <a:pPr algn="ctr" eaLnBrk="0" fontAlgn="base" hangingPunct="0">
              <a:spcBef>
                <a:spcPct val="0"/>
              </a:spcBef>
              <a:spcAft>
                <a:spcPct val="0"/>
              </a:spcAft>
            </a:pPr>
            <a:r>
              <a:rPr lang="de-DE" altLang="de-DE" sz="1200" dirty="0">
                <a:ea typeface="Calibri" panose="020F0502020204030204" pitchFamily="34" charset="0"/>
                <a:cs typeface="Times New Roman" panose="02020603050405020304" pitchFamily="18" charset="0"/>
              </a:rPr>
              <a:t>prüft, ob </a:t>
            </a:r>
            <a:r>
              <a:rPr lang="de-DE" altLang="de-DE" sz="1200" b="1" u="sng" dirty="0">
                <a:ea typeface="Calibri" panose="020F0502020204030204" pitchFamily="34" charset="0"/>
                <a:cs typeface="Times New Roman" panose="02020603050405020304" pitchFamily="18" charset="0"/>
              </a:rPr>
              <a:t>alle</a:t>
            </a:r>
            <a:r>
              <a:rPr lang="de-DE" altLang="de-DE" sz="1200" dirty="0">
                <a:ea typeface="Calibri" panose="020F0502020204030204" pitchFamily="34" charset="0"/>
                <a:cs typeface="Times New Roman" panose="02020603050405020304" pitchFamily="18" charset="0"/>
              </a:rPr>
              <a:t> Vereine  bereits auf der Liste</a:t>
            </a:r>
          </a:p>
          <a:p>
            <a:pPr algn="ctr" eaLnBrk="0" fontAlgn="base" hangingPunct="0">
              <a:spcBef>
                <a:spcPct val="0"/>
              </a:spcBef>
              <a:spcAft>
                <a:spcPct val="0"/>
              </a:spcAft>
            </a:pPr>
            <a:r>
              <a:rPr lang="de-DE" altLang="de-DE" sz="1200" dirty="0">
                <a:ea typeface="Calibri" panose="020F0502020204030204" pitchFamily="34" charset="0"/>
                <a:cs typeface="Times New Roman" panose="02020603050405020304" pitchFamily="18" charset="0"/>
              </a:rPr>
              <a:t>sind</a:t>
            </a:r>
            <a:endParaRPr lang="de-DE" altLang="de-DE" sz="1200" dirty="0"/>
          </a:p>
        </p:txBody>
      </p:sp>
      <p:sp>
        <p:nvSpPr>
          <p:cNvPr id="323" name="Rechteck 322">
            <a:extLst>
              <a:ext uri="{FF2B5EF4-FFF2-40B4-BE49-F238E27FC236}">
                <a16:creationId xmlns:a16="http://schemas.microsoft.com/office/drawing/2014/main" id="{342BCA0B-9B4C-0E53-7338-6B33B9F98D3F}"/>
              </a:ext>
            </a:extLst>
          </p:cNvPr>
          <p:cNvSpPr/>
          <p:nvPr/>
        </p:nvSpPr>
        <p:spPr>
          <a:xfrm>
            <a:off x="247650" y="3448883"/>
            <a:ext cx="1473479" cy="746688"/>
          </a:xfrm>
          <a:prstGeom prst="rect">
            <a:avLst/>
          </a:prstGeom>
          <a:solidFill>
            <a:srgbClr val="FFFF00"/>
          </a:solidFill>
          <a:ln w="12700">
            <a:solidFill>
              <a:srgbClr val="09101D"/>
            </a:solidFill>
            <a:miter lim="800000"/>
            <a:headEnd/>
            <a:tailEnd/>
          </a:ln>
        </p:spPr>
        <p:txBody>
          <a:bodyPr vert="horz" wrap="square" lIns="0" tIns="0" rIns="0" bIns="0" numCol="1" anchor="ctr" anchorCtr="0" compatLnSpc="1">
            <a:prstTxWarp prst="textNoShape">
              <a:avLst/>
            </a:prstTxWarp>
          </a:bodyPr>
          <a:lstStyle/>
          <a:p>
            <a:pPr algn="ctr" eaLnBrk="0" fontAlgn="base" hangingPunct="0">
              <a:spcBef>
                <a:spcPct val="0"/>
              </a:spcBef>
              <a:spcAft>
                <a:spcPct val="0"/>
              </a:spcAft>
            </a:pPr>
            <a:r>
              <a:rPr lang="de-DE" altLang="de-DE" sz="1200" b="1" dirty="0">
                <a:ea typeface="Calibri" panose="020F0502020204030204" pitchFamily="34" charset="0"/>
                <a:cs typeface="Times New Roman" panose="02020603050405020304" pitchFamily="18" charset="0"/>
              </a:rPr>
              <a:t>Kontrolleur:</a:t>
            </a:r>
          </a:p>
          <a:p>
            <a:pPr algn="ctr" eaLnBrk="0" fontAlgn="base" hangingPunct="0">
              <a:spcBef>
                <a:spcPct val="0"/>
              </a:spcBef>
              <a:spcAft>
                <a:spcPct val="0"/>
              </a:spcAft>
            </a:pPr>
            <a:r>
              <a:rPr lang="de-DE" altLang="de-DE" sz="1200" dirty="0">
                <a:ea typeface="Calibri" panose="020F0502020204030204" pitchFamily="34" charset="0"/>
                <a:cs typeface="Times New Roman" panose="02020603050405020304" pitchFamily="18" charset="0"/>
              </a:rPr>
              <a:t>prüft, ob Verein bereits auf der Liste ist</a:t>
            </a:r>
          </a:p>
        </p:txBody>
      </p:sp>
      <p:cxnSp>
        <p:nvCxnSpPr>
          <p:cNvPr id="325" name="Verbinder: gewinkelt 324">
            <a:extLst>
              <a:ext uri="{FF2B5EF4-FFF2-40B4-BE49-F238E27FC236}">
                <a16:creationId xmlns:a16="http://schemas.microsoft.com/office/drawing/2014/main" id="{9C8D7C27-411D-E06F-48E5-CDBD8A107BF2}"/>
              </a:ext>
            </a:extLst>
          </p:cNvPr>
          <p:cNvCxnSpPr>
            <a:cxnSpLocks/>
            <a:stCxn id="316" idx="2"/>
            <a:endCxn id="323" idx="0"/>
          </p:cNvCxnSpPr>
          <p:nvPr/>
        </p:nvCxnSpPr>
        <p:spPr>
          <a:xfrm rot="5400000">
            <a:off x="1400789" y="2267463"/>
            <a:ext cx="765022" cy="1597819"/>
          </a:xfrm>
          <a:prstGeom prst="bentConnector3">
            <a:avLst>
              <a:gd name="adj1" fmla="val 84862"/>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0" name="Rechteck 29">
            <a:extLst>
              <a:ext uri="{FF2B5EF4-FFF2-40B4-BE49-F238E27FC236}">
                <a16:creationId xmlns:a16="http://schemas.microsoft.com/office/drawing/2014/main" id="{3DB4E965-4320-22A4-FB4A-2A5330F6EA25}"/>
              </a:ext>
            </a:extLst>
          </p:cNvPr>
          <p:cNvSpPr/>
          <p:nvPr/>
        </p:nvSpPr>
        <p:spPr>
          <a:xfrm>
            <a:off x="3227484" y="2107423"/>
            <a:ext cx="262887" cy="142875"/>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CH" sz="1050" dirty="0">
                <a:solidFill>
                  <a:schemeClr val="tx1"/>
                </a:solidFill>
              </a:rPr>
              <a:t>ja</a:t>
            </a:r>
          </a:p>
        </p:txBody>
      </p:sp>
      <p:sp>
        <p:nvSpPr>
          <p:cNvPr id="32" name="Rechteck 31">
            <a:extLst>
              <a:ext uri="{FF2B5EF4-FFF2-40B4-BE49-F238E27FC236}">
                <a16:creationId xmlns:a16="http://schemas.microsoft.com/office/drawing/2014/main" id="{D7CB00B0-FF1A-12C5-DB47-E4BCAD566D9B}"/>
              </a:ext>
            </a:extLst>
          </p:cNvPr>
          <p:cNvSpPr/>
          <p:nvPr/>
        </p:nvSpPr>
        <p:spPr>
          <a:xfrm>
            <a:off x="2454952" y="2755300"/>
            <a:ext cx="262887" cy="142875"/>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CH" sz="1050" dirty="0">
                <a:solidFill>
                  <a:schemeClr val="tx1"/>
                </a:solidFill>
              </a:rPr>
              <a:t>nein</a:t>
            </a:r>
          </a:p>
        </p:txBody>
      </p:sp>
      <p:sp>
        <p:nvSpPr>
          <p:cNvPr id="31" name="Rechteck 30">
            <a:extLst>
              <a:ext uri="{FF2B5EF4-FFF2-40B4-BE49-F238E27FC236}">
                <a16:creationId xmlns:a16="http://schemas.microsoft.com/office/drawing/2014/main" id="{C17B3532-296B-B60A-CFAC-76082C35A9BA}"/>
              </a:ext>
            </a:extLst>
          </p:cNvPr>
          <p:cNvSpPr/>
          <p:nvPr/>
        </p:nvSpPr>
        <p:spPr>
          <a:xfrm>
            <a:off x="5224413" y="2109597"/>
            <a:ext cx="262887" cy="142875"/>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CH" sz="1050" dirty="0">
                <a:solidFill>
                  <a:schemeClr val="tx1"/>
                </a:solidFill>
              </a:rPr>
              <a:t>ja</a:t>
            </a:r>
          </a:p>
        </p:txBody>
      </p:sp>
      <p:cxnSp>
        <p:nvCxnSpPr>
          <p:cNvPr id="332" name="Gerade Verbindung mit Pfeil 331">
            <a:extLst>
              <a:ext uri="{FF2B5EF4-FFF2-40B4-BE49-F238E27FC236}">
                <a16:creationId xmlns:a16="http://schemas.microsoft.com/office/drawing/2014/main" id="{0AFB5A57-CB28-E906-9496-3BEA0A1868E0}"/>
              </a:ext>
            </a:extLst>
          </p:cNvPr>
          <p:cNvCxnSpPr>
            <a:cxnSpLocks/>
            <a:stCxn id="319" idx="2"/>
            <a:endCxn id="11" idx="0"/>
          </p:cNvCxnSpPr>
          <p:nvPr/>
        </p:nvCxnSpPr>
        <p:spPr>
          <a:xfrm>
            <a:off x="4381173" y="2678697"/>
            <a:ext cx="0" cy="2678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Rechteck 41">
            <a:extLst>
              <a:ext uri="{FF2B5EF4-FFF2-40B4-BE49-F238E27FC236}">
                <a16:creationId xmlns:a16="http://schemas.microsoft.com/office/drawing/2014/main" id="{CFDBC095-A447-839D-475C-E4E17D008FAA}"/>
              </a:ext>
            </a:extLst>
          </p:cNvPr>
          <p:cNvSpPr/>
          <p:nvPr/>
        </p:nvSpPr>
        <p:spPr>
          <a:xfrm>
            <a:off x="4249729" y="2704840"/>
            <a:ext cx="262887" cy="142875"/>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CH" sz="1050" dirty="0">
                <a:solidFill>
                  <a:schemeClr val="tx1"/>
                </a:solidFill>
              </a:rPr>
              <a:t>nein</a:t>
            </a:r>
          </a:p>
        </p:txBody>
      </p:sp>
      <p:cxnSp>
        <p:nvCxnSpPr>
          <p:cNvPr id="336" name="Gerade Verbindung mit Pfeil 335">
            <a:extLst>
              <a:ext uri="{FF2B5EF4-FFF2-40B4-BE49-F238E27FC236}">
                <a16:creationId xmlns:a16="http://schemas.microsoft.com/office/drawing/2014/main" id="{683AED7A-A309-4D66-822D-176027E8723C}"/>
              </a:ext>
            </a:extLst>
          </p:cNvPr>
          <p:cNvCxnSpPr>
            <a:cxnSpLocks/>
            <a:stCxn id="11" idx="1"/>
            <a:endCxn id="323" idx="0"/>
          </p:cNvCxnSpPr>
          <p:nvPr/>
        </p:nvCxnSpPr>
        <p:spPr>
          <a:xfrm rot="10800000" flipV="1">
            <a:off x="984390" y="3332913"/>
            <a:ext cx="2329486" cy="115969"/>
          </a:xfrm>
          <a:prstGeom prst="bentConnector2">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39" name="Gerade Verbindung mit Pfeil 338">
            <a:extLst>
              <a:ext uri="{FF2B5EF4-FFF2-40B4-BE49-F238E27FC236}">
                <a16:creationId xmlns:a16="http://schemas.microsoft.com/office/drawing/2014/main" id="{CEA48979-3472-9BC6-1933-71D98A420D1E}"/>
              </a:ext>
            </a:extLst>
          </p:cNvPr>
          <p:cNvCxnSpPr>
            <a:cxnSpLocks/>
            <a:stCxn id="323" idx="2"/>
            <a:endCxn id="13" idx="0"/>
          </p:cNvCxnSpPr>
          <p:nvPr/>
        </p:nvCxnSpPr>
        <p:spPr>
          <a:xfrm flipH="1">
            <a:off x="978270" y="4195571"/>
            <a:ext cx="6120" cy="287566"/>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8" name="Rechteck 37">
            <a:extLst>
              <a:ext uri="{FF2B5EF4-FFF2-40B4-BE49-F238E27FC236}">
                <a16:creationId xmlns:a16="http://schemas.microsoft.com/office/drawing/2014/main" id="{35239CA8-E43A-1796-5340-FDAD8F2EA77A}"/>
              </a:ext>
            </a:extLst>
          </p:cNvPr>
          <p:cNvSpPr/>
          <p:nvPr/>
        </p:nvSpPr>
        <p:spPr>
          <a:xfrm>
            <a:off x="855495" y="4232156"/>
            <a:ext cx="262887" cy="142875"/>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CH" sz="1050" dirty="0">
                <a:solidFill>
                  <a:schemeClr val="tx1"/>
                </a:solidFill>
              </a:rPr>
              <a:t>nein</a:t>
            </a:r>
          </a:p>
        </p:txBody>
      </p:sp>
      <p:cxnSp>
        <p:nvCxnSpPr>
          <p:cNvPr id="357" name="Verbinder: gewinkelt 356">
            <a:extLst>
              <a:ext uri="{FF2B5EF4-FFF2-40B4-BE49-F238E27FC236}">
                <a16:creationId xmlns:a16="http://schemas.microsoft.com/office/drawing/2014/main" id="{066C788C-7470-65C4-E1FD-44BED7CAAC41}"/>
              </a:ext>
            </a:extLst>
          </p:cNvPr>
          <p:cNvCxnSpPr>
            <a:cxnSpLocks/>
            <a:stCxn id="323" idx="3"/>
            <a:endCxn id="15" idx="1"/>
          </p:cNvCxnSpPr>
          <p:nvPr/>
        </p:nvCxnSpPr>
        <p:spPr>
          <a:xfrm flipV="1">
            <a:off x="1721129" y="2190079"/>
            <a:ext cx="4437684" cy="1632148"/>
          </a:xfrm>
          <a:prstGeom prst="bentConnector3">
            <a:avLst>
              <a:gd name="adj1" fmla="val 93615"/>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3" name="Rechteck 32">
            <a:extLst>
              <a:ext uri="{FF2B5EF4-FFF2-40B4-BE49-F238E27FC236}">
                <a16:creationId xmlns:a16="http://schemas.microsoft.com/office/drawing/2014/main" id="{CFE7440D-24D6-5459-B7BC-3048897439F4}"/>
              </a:ext>
            </a:extLst>
          </p:cNvPr>
          <p:cNvSpPr/>
          <p:nvPr/>
        </p:nvSpPr>
        <p:spPr>
          <a:xfrm>
            <a:off x="1907781" y="3769228"/>
            <a:ext cx="262887" cy="142875"/>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CH" sz="1050" dirty="0">
                <a:solidFill>
                  <a:schemeClr val="tx1"/>
                </a:solidFill>
              </a:rPr>
              <a:t>ja</a:t>
            </a:r>
          </a:p>
        </p:txBody>
      </p:sp>
      <p:cxnSp>
        <p:nvCxnSpPr>
          <p:cNvPr id="366" name="Gerade Verbindung mit Pfeil 365">
            <a:extLst>
              <a:ext uri="{FF2B5EF4-FFF2-40B4-BE49-F238E27FC236}">
                <a16:creationId xmlns:a16="http://schemas.microsoft.com/office/drawing/2014/main" id="{C22FFE53-7487-4055-57A4-23BE1B29A40D}"/>
              </a:ext>
            </a:extLst>
          </p:cNvPr>
          <p:cNvCxnSpPr>
            <a:cxnSpLocks/>
            <a:stCxn id="13" idx="2"/>
            <a:endCxn id="14" idx="1"/>
          </p:cNvCxnSpPr>
          <p:nvPr/>
        </p:nvCxnSpPr>
        <p:spPr>
          <a:xfrm rot="16200000" flipH="1">
            <a:off x="3382769" y="2853337"/>
            <a:ext cx="352844" cy="5161843"/>
          </a:xfrm>
          <a:prstGeom prst="bentConnector2">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5" name="Rechteck 34">
            <a:extLst>
              <a:ext uri="{FF2B5EF4-FFF2-40B4-BE49-F238E27FC236}">
                <a16:creationId xmlns:a16="http://schemas.microsoft.com/office/drawing/2014/main" id="{43A862F8-87E1-7995-62AB-6C4CC6297B60}"/>
              </a:ext>
            </a:extLst>
          </p:cNvPr>
          <p:cNvSpPr/>
          <p:nvPr/>
        </p:nvSpPr>
        <p:spPr>
          <a:xfrm>
            <a:off x="2128863" y="5748025"/>
            <a:ext cx="1255711" cy="563297"/>
          </a:xfrm>
          <a:prstGeom prst="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CH" sz="1200" dirty="0">
                <a:solidFill>
                  <a:schemeClr val="tx1"/>
                </a:solidFill>
              </a:rPr>
              <a:t>Kontrolleur trägt Verein auf Liste nach</a:t>
            </a:r>
          </a:p>
        </p:txBody>
      </p:sp>
      <p:sp>
        <p:nvSpPr>
          <p:cNvPr id="40" name="Rechteck 39">
            <a:extLst>
              <a:ext uri="{FF2B5EF4-FFF2-40B4-BE49-F238E27FC236}">
                <a16:creationId xmlns:a16="http://schemas.microsoft.com/office/drawing/2014/main" id="{B0445030-AB74-0021-D4B0-218CAC026C40}"/>
              </a:ext>
            </a:extLst>
          </p:cNvPr>
          <p:cNvSpPr/>
          <p:nvPr/>
        </p:nvSpPr>
        <p:spPr>
          <a:xfrm>
            <a:off x="846239" y="5298387"/>
            <a:ext cx="262887" cy="142875"/>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CH" sz="1050" dirty="0">
                <a:solidFill>
                  <a:schemeClr val="tx1"/>
                </a:solidFill>
              </a:rPr>
              <a:t>ja</a:t>
            </a:r>
          </a:p>
        </p:txBody>
      </p:sp>
      <p:cxnSp>
        <p:nvCxnSpPr>
          <p:cNvPr id="442" name="Verbinder: gewinkelt 441">
            <a:extLst>
              <a:ext uri="{FF2B5EF4-FFF2-40B4-BE49-F238E27FC236}">
                <a16:creationId xmlns:a16="http://schemas.microsoft.com/office/drawing/2014/main" id="{1762C255-3071-4736-C801-00DC4EBF3D69}"/>
              </a:ext>
            </a:extLst>
          </p:cNvPr>
          <p:cNvCxnSpPr>
            <a:cxnSpLocks/>
            <a:stCxn id="13" idx="3"/>
            <a:endCxn id="15" idx="1"/>
          </p:cNvCxnSpPr>
          <p:nvPr/>
        </p:nvCxnSpPr>
        <p:spPr>
          <a:xfrm flipV="1">
            <a:off x="1708889" y="2190079"/>
            <a:ext cx="4449924" cy="2680408"/>
          </a:xfrm>
          <a:prstGeom prst="bentConnector3">
            <a:avLst>
              <a:gd name="adj1" fmla="val 93666"/>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4" name="Rechteck 33">
            <a:extLst>
              <a:ext uri="{FF2B5EF4-FFF2-40B4-BE49-F238E27FC236}">
                <a16:creationId xmlns:a16="http://schemas.microsoft.com/office/drawing/2014/main" id="{2F49FFAC-455A-5B2C-DBEF-BCECEDBC2284}"/>
              </a:ext>
            </a:extLst>
          </p:cNvPr>
          <p:cNvSpPr/>
          <p:nvPr/>
        </p:nvSpPr>
        <p:spPr>
          <a:xfrm>
            <a:off x="2017688" y="4800512"/>
            <a:ext cx="262887" cy="273899"/>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CH" sz="1050" dirty="0">
                <a:solidFill>
                  <a:schemeClr val="tx1"/>
                </a:solidFill>
              </a:rPr>
              <a:t>nein</a:t>
            </a:r>
          </a:p>
        </p:txBody>
      </p:sp>
      <p:sp>
        <p:nvSpPr>
          <p:cNvPr id="494" name="Textfeld 493">
            <a:extLst>
              <a:ext uri="{FF2B5EF4-FFF2-40B4-BE49-F238E27FC236}">
                <a16:creationId xmlns:a16="http://schemas.microsoft.com/office/drawing/2014/main" id="{F7454861-2438-E1FD-6F7F-3FA323A53EDA}"/>
              </a:ext>
            </a:extLst>
          </p:cNvPr>
          <p:cNvSpPr txBox="1"/>
          <p:nvPr/>
        </p:nvSpPr>
        <p:spPr>
          <a:xfrm>
            <a:off x="8263839" y="3681270"/>
            <a:ext cx="880161" cy="461665"/>
          </a:xfrm>
          <a:prstGeom prst="rect">
            <a:avLst/>
          </a:prstGeom>
          <a:noFill/>
        </p:spPr>
        <p:txBody>
          <a:bodyPr wrap="square" rtlCol="0">
            <a:spAutoFit/>
          </a:bodyPr>
          <a:lstStyle/>
          <a:p>
            <a:r>
              <a:rPr lang="de-DE" sz="1200" dirty="0"/>
              <a:t>3 Tage bis 3 Wochen</a:t>
            </a:r>
            <a:endParaRPr lang="de-CH" sz="1200" dirty="0"/>
          </a:p>
        </p:txBody>
      </p:sp>
    </p:spTree>
    <p:extLst>
      <p:ext uri="{BB962C8B-B14F-4D97-AF65-F5344CB8AC3E}">
        <p14:creationId xmlns:p14="http://schemas.microsoft.com/office/powerpoint/2010/main" val="163909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99"/>
                                        </p:tgtEl>
                                        <p:attrNameLst>
                                          <p:attrName>style.visibility</p:attrName>
                                        </p:attrNameLst>
                                      </p:cBhvr>
                                      <p:to>
                                        <p:strVal val="visible"/>
                                      </p:to>
                                    </p:set>
                                    <p:animEffect transition="in" filter="wipe(left)">
                                      <p:cBhvr>
                                        <p:cTn id="18" dur="500"/>
                                        <p:tgtEl>
                                          <p:spTgt spid="299"/>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316"/>
                                        </p:tgtEl>
                                        <p:attrNameLst>
                                          <p:attrName>style.visibility</p:attrName>
                                        </p:attrNameLst>
                                      </p:cBhvr>
                                      <p:to>
                                        <p:strVal val="visible"/>
                                      </p:to>
                                    </p:set>
                                    <p:animEffect transition="in" filter="fade">
                                      <p:cBhvr>
                                        <p:cTn id="22" dur="500"/>
                                        <p:tgtEl>
                                          <p:spTgt spid="3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par>
                                <p:cTn id="28" presetID="22" presetClass="entr" presetSubtype="8" fill="hold" nodeType="withEffect">
                                  <p:stCondLst>
                                    <p:cond delay="0"/>
                                  </p:stCondLst>
                                  <p:childTnLst>
                                    <p:set>
                                      <p:cBhvr>
                                        <p:cTn id="29" dur="1" fill="hold">
                                          <p:stCondLst>
                                            <p:cond delay="0"/>
                                          </p:stCondLst>
                                        </p:cTn>
                                        <p:tgtEl>
                                          <p:spTgt spid="302"/>
                                        </p:tgtEl>
                                        <p:attrNameLst>
                                          <p:attrName>style.visibility</p:attrName>
                                        </p:attrNameLst>
                                      </p:cBhvr>
                                      <p:to>
                                        <p:strVal val="visible"/>
                                      </p:to>
                                    </p:set>
                                    <p:animEffect transition="in" filter="wipe(left)">
                                      <p:cBhvr>
                                        <p:cTn id="30" dur="500"/>
                                        <p:tgtEl>
                                          <p:spTgt spid="302"/>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19"/>
                                        </p:tgtEl>
                                        <p:attrNameLst>
                                          <p:attrName>style.visibility</p:attrName>
                                        </p:attrNameLst>
                                      </p:cBhvr>
                                      <p:to>
                                        <p:strVal val="visible"/>
                                      </p:to>
                                    </p:set>
                                    <p:animEffect transition="in" filter="fade">
                                      <p:cBhvr>
                                        <p:cTn id="34" dur="500"/>
                                        <p:tgtEl>
                                          <p:spTgt spid="3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05"/>
                                        </p:tgtEl>
                                        <p:attrNameLst>
                                          <p:attrName>style.visibility</p:attrName>
                                        </p:attrNameLst>
                                      </p:cBhvr>
                                      <p:to>
                                        <p:strVal val="visible"/>
                                      </p:to>
                                    </p:set>
                                    <p:animEffect transition="in" filter="wipe(left)">
                                      <p:cBhvr>
                                        <p:cTn id="39" dur="500"/>
                                        <p:tgtEl>
                                          <p:spTgt spid="30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left)">
                                      <p:cBhvr>
                                        <p:cTn id="42" dur="500"/>
                                        <p:tgtEl>
                                          <p:spTgt spid="31"/>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par>
                          <p:cTn id="47" fill="hold">
                            <p:stCondLst>
                              <p:cond delay="1000"/>
                            </p:stCondLst>
                            <p:childTnLst>
                              <p:par>
                                <p:cTn id="48" presetID="10" presetClass="entr" presetSubtype="0" fill="hold" nodeType="after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fade">
                                      <p:cBhvr>
                                        <p:cTn id="50" dur="500"/>
                                        <p:tgtEl>
                                          <p:spTgt spid="47"/>
                                        </p:tgtEl>
                                      </p:cBhvr>
                                    </p:animEffect>
                                  </p:childTnLst>
                                </p:cTn>
                              </p:par>
                            </p:childTnLst>
                          </p:cTn>
                        </p:par>
                        <p:par>
                          <p:cTn id="51" fill="hold">
                            <p:stCondLst>
                              <p:cond delay="1500"/>
                            </p:stCondLst>
                            <p:childTnLst>
                              <p:par>
                                <p:cTn id="52" presetID="22" presetClass="entr" presetSubtype="1" fill="hold"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up)">
                                      <p:cBhvr>
                                        <p:cTn id="54" dur="500"/>
                                        <p:tgtEl>
                                          <p:spTgt spid="23"/>
                                        </p:tgtEl>
                                      </p:cBhvr>
                                    </p:animEffect>
                                  </p:childTnLst>
                                </p:cTn>
                              </p:par>
                            </p:childTnLst>
                          </p:cTn>
                        </p:par>
                        <p:par>
                          <p:cTn id="55" fill="hold">
                            <p:stCondLst>
                              <p:cond delay="2000"/>
                            </p:stCondLst>
                            <p:childTnLst>
                              <p:par>
                                <p:cTn id="56" presetID="10" presetClass="entr" presetSubtype="0" fill="hold" grpId="0" nodeType="after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wipe(up)">
                                      <p:cBhvr>
                                        <p:cTn id="63" dur="500"/>
                                        <p:tgtEl>
                                          <p:spTgt spid="32"/>
                                        </p:tgtEl>
                                      </p:cBhvr>
                                    </p:animEffect>
                                  </p:childTnLst>
                                </p:cTn>
                              </p:par>
                            </p:childTnLst>
                          </p:cTn>
                        </p:par>
                        <p:par>
                          <p:cTn id="64" fill="hold">
                            <p:stCondLst>
                              <p:cond delay="500"/>
                            </p:stCondLst>
                            <p:childTnLst>
                              <p:par>
                                <p:cTn id="65" presetID="22" presetClass="entr" presetSubtype="1" fill="hold" nodeType="afterEffect">
                                  <p:stCondLst>
                                    <p:cond delay="0"/>
                                  </p:stCondLst>
                                  <p:childTnLst>
                                    <p:set>
                                      <p:cBhvr>
                                        <p:cTn id="66" dur="1" fill="hold">
                                          <p:stCondLst>
                                            <p:cond delay="0"/>
                                          </p:stCondLst>
                                        </p:cTn>
                                        <p:tgtEl>
                                          <p:spTgt spid="325"/>
                                        </p:tgtEl>
                                        <p:attrNameLst>
                                          <p:attrName>style.visibility</p:attrName>
                                        </p:attrNameLst>
                                      </p:cBhvr>
                                      <p:to>
                                        <p:strVal val="visible"/>
                                      </p:to>
                                    </p:set>
                                    <p:animEffect transition="in" filter="wipe(up)">
                                      <p:cBhvr>
                                        <p:cTn id="67" dur="500"/>
                                        <p:tgtEl>
                                          <p:spTgt spid="325"/>
                                        </p:tgtEl>
                                      </p:cBhvr>
                                    </p:animEffect>
                                  </p:childTnLst>
                                </p:cTn>
                              </p:par>
                            </p:childTnLst>
                          </p:cTn>
                        </p:par>
                        <p:par>
                          <p:cTn id="68" fill="hold">
                            <p:stCondLst>
                              <p:cond delay="1000"/>
                            </p:stCondLst>
                            <p:childTnLst>
                              <p:par>
                                <p:cTn id="69" presetID="10" presetClass="entr" presetSubtype="0" fill="hold" grpId="0" nodeType="afterEffect">
                                  <p:stCondLst>
                                    <p:cond delay="0"/>
                                  </p:stCondLst>
                                  <p:childTnLst>
                                    <p:set>
                                      <p:cBhvr>
                                        <p:cTn id="70" dur="1" fill="hold">
                                          <p:stCondLst>
                                            <p:cond delay="0"/>
                                          </p:stCondLst>
                                        </p:cTn>
                                        <p:tgtEl>
                                          <p:spTgt spid="323"/>
                                        </p:tgtEl>
                                        <p:attrNameLst>
                                          <p:attrName>style.visibility</p:attrName>
                                        </p:attrNameLst>
                                      </p:cBhvr>
                                      <p:to>
                                        <p:strVal val="visible"/>
                                      </p:to>
                                    </p:set>
                                    <p:animEffect transition="in" filter="fade">
                                      <p:cBhvr>
                                        <p:cTn id="71" dur="500"/>
                                        <p:tgtEl>
                                          <p:spTgt spid="323"/>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wipe(up)">
                                      <p:cBhvr>
                                        <p:cTn id="76" dur="500"/>
                                        <p:tgtEl>
                                          <p:spTgt spid="42"/>
                                        </p:tgtEl>
                                      </p:cBhvr>
                                    </p:animEffect>
                                  </p:childTnLst>
                                </p:cTn>
                              </p:par>
                            </p:childTnLst>
                          </p:cTn>
                        </p:par>
                        <p:par>
                          <p:cTn id="77" fill="hold">
                            <p:stCondLst>
                              <p:cond delay="500"/>
                            </p:stCondLst>
                            <p:childTnLst>
                              <p:par>
                                <p:cTn id="78" presetID="22" presetClass="entr" presetSubtype="1" fill="hold" nodeType="afterEffect">
                                  <p:stCondLst>
                                    <p:cond delay="0"/>
                                  </p:stCondLst>
                                  <p:childTnLst>
                                    <p:set>
                                      <p:cBhvr>
                                        <p:cTn id="79" dur="1" fill="hold">
                                          <p:stCondLst>
                                            <p:cond delay="0"/>
                                          </p:stCondLst>
                                        </p:cTn>
                                        <p:tgtEl>
                                          <p:spTgt spid="332"/>
                                        </p:tgtEl>
                                        <p:attrNameLst>
                                          <p:attrName>style.visibility</p:attrName>
                                        </p:attrNameLst>
                                      </p:cBhvr>
                                      <p:to>
                                        <p:strVal val="visible"/>
                                      </p:to>
                                    </p:set>
                                    <p:animEffect transition="in" filter="wipe(up)">
                                      <p:cBhvr>
                                        <p:cTn id="80" dur="500"/>
                                        <p:tgtEl>
                                          <p:spTgt spid="332"/>
                                        </p:tgtEl>
                                      </p:cBhvr>
                                    </p:animEffect>
                                  </p:childTnLst>
                                </p:cTn>
                              </p:par>
                            </p:childTnLst>
                          </p:cTn>
                        </p:par>
                        <p:par>
                          <p:cTn id="81" fill="hold">
                            <p:stCondLst>
                              <p:cond delay="1000"/>
                            </p:stCondLst>
                            <p:childTnLst>
                              <p:par>
                                <p:cTn id="82" presetID="10" presetClass="entr" presetSubtype="0" fill="hold" grpId="0" nodeType="after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500"/>
                                        <p:tgtEl>
                                          <p:spTgt spid="11"/>
                                        </p:tgtEl>
                                      </p:cBhvr>
                                    </p:animEffect>
                                  </p:childTnLst>
                                </p:cTn>
                              </p:par>
                            </p:childTnLst>
                          </p:cTn>
                        </p:par>
                        <p:par>
                          <p:cTn id="85" fill="hold">
                            <p:stCondLst>
                              <p:cond delay="1500"/>
                            </p:stCondLst>
                            <p:childTnLst>
                              <p:par>
                                <p:cTn id="86" presetID="10" presetClass="entr" presetSubtype="0" fill="hold" nodeType="afterEffect">
                                  <p:stCondLst>
                                    <p:cond delay="0"/>
                                  </p:stCondLst>
                                  <p:childTnLst>
                                    <p:set>
                                      <p:cBhvr>
                                        <p:cTn id="87" dur="1" fill="hold">
                                          <p:stCondLst>
                                            <p:cond delay="0"/>
                                          </p:stCondLst>
                                        </p:cTn>
                                        <p:tgtEl>
                                          <p:spTgt spid="43"/>
                                        </p:tgtEl>
                                        <p:attrNameLst>
                                          <p:attrName>style.visibility</p:attrName>
                                        </p:attrNameLst>
                                      </p:cBhvr>
                                      <p:to>
                                        <p:strVal val="visible"/>
                                      </p:to>
                                    </p:set>
                                    <p:animEffect transition="in" filter="fade">
                                      <p:cBhvr>
                                        <p:cTn id="88" dur="500"/>
                                        <p:tgtEl>
                                          <p:spTgt spid="43"/>
                                        </p:tgtEl>
                                      </p:cBhvr>
                                    </p:animEffect>
                                  </p:childTnLst>
                                </p:cTn>
                              </p:par>
                            </p:childTnLst>
                          </p:cTn>
                        </p:par>
                        <p:par>
                          <p:cTn id="89" fill="hold">
                            <p:stCondLst>
                              <p:cond delay="2000"/>
                            </p:stCondLst>
                            <p:childTnLst>
                              <p:par>
                                <p:cTn id="90" presetID="10" presetClass="entr" presetSubtype="0" fill="hold" nodeType="afterEffect">
                                  <p:stCondLst>
                                    <p:cond delay="0"/>
                                  </p:stCondLst>
                                  <p:childTnLst>
                                    <p:set>
                                      <p:cBhvr>
                                        <p:cTn id="91" dur="1" fill="hold">
                                          <p:stCondLst>
                                            <p:cond delay="0"/>
                                          </p:stCondLst>
                                        </p:cTn>
                                        <p:tgtEl>
                                          <p:spTgt spid="44"/>
                                        </p:tgtEl>
                                        <p:attrNameLst>
                                          <p:attrName>style.visibility</p:attrName>
                                        </p:attrNameLst>
                                      </p:cBhvr>
                                      <p:to>
                                        <p:strVal val="visible"/>
                                      </p:to>
                                    </p:set>
                                    <p:animEffect transition="in" filter="fade">
                                      <p:cBhvr>
                                        <p:cTn id="92" dur="500"/>
                                        <p:tgtEl>
                                          <p:spTgt spid="44"/>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2" fill="hold" nodeType="clickEffect">
                                  <p:stCondLst>
                                    <p:cond delay="0"/>
                                  </p:stCondLst>
                                  <p:childTnLst>
                                    <p:set>
                                      <p:cBhvr>
                                        <p:cTn id="96" dur="1" fill="hold">
                                          <p:stCondLst>
                                            <p:cond delay="0"/>
                                          </p:stCondLst>
                                        </p:cTn>
                                        <p:tgtEl>
                                          <p:spTgt spid="336"/>
                                        </p:tgtEl>
                                        <p:attrNameLst>
                                          <p:attrName>style.visibility</p:attrName>
                                        </p:attrNameLst>
                                      </p:cBhvr>
                                      <p:to>
                                        <p:strVal val="visible"/>
                                      </p:to>
                                    </p:set>
                                    <p:animEffect transition="in" filter="wipe(right)">
                                      <p:cBhvr>
                                        <p:cTn id="97" dur="500"/>
                                        <p:tgtEl>
                                          <p:spTgt spid="336"/>
                                        </p:tgtEl>
                                      </p:cBhvr>
                                    </p:animEffect>
                                  </p:childTnLst>
                                </p:cTn>
                              </p:par>
                            </p:childTnLst>
                          </p:cTn>
                        </p:par>
                        <p:par>
                          <p:cTn id="98" fill="hold">
                            <p:stCondLst>
                              <p:cond delay="500"/>
                            </p:stCondLst>
                            <p:childTnLst>
                              <p:par>
                                <p:cTn id="99" presetID="26" presetClass="emph" presetSubtype="0" fill="hold" grpId="1" nodeType="afterEffect">
                                  <p:stCondLst>
                                    <p:cond delay="0"/>
                                  </p:stCondLst>
                                  <p:childTnLst>
                                    <p:animEffect transition="out" filter="fade">
                                      <p:cBhvr>
                                        <p:cTn id="100" dur="500" tmFilter="0, 0; .2, .5; .8, .5; 1, 0"/>
                                        <p:tgtEl>
                                          <p:spTgt spid="323"/>
                                        </p:tgtEl>
                                      </p:cBhvr>
                                    </p:animEffect>
                                    <p:animScale>
                                      <p:cBhvr>
                                        <p:cTn id="101" dur="250" autoRev="1" fill="hold"/>
                                        <p:tgtEl>
                                          <p:spTgt spid="323"/>
                                        </p:tgtEl>
                                      </p:cBhvr>
                                      <p:by x="105000" y="105000"/>
                                    </p:animScale>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33"/>
                                        </p:tgtEl>
                                        <p:attrNameLst>
                                          <p:attrName>style.visibility</p:attrName>
                                        </p:attrNameLst>
                                      </p:cBhvr>
                                      <p:to>
                                        <p:strVal val="visible"/>
                                      </p:to>
                                    </p:set>
                                    <p:animEffect transition="in" filter="wipe(left)">
                                      <p:cBhvr>
                                        <p:cTn id="106" dur="500"/>
                                        <p:tgtEl>
                                          <p:spTgt spid="33"/>
                                        </p:tgtEl>
                                      </p:cBhvr>
                                    </p:animEffect>
                                  </p:childTnLst>
                                </p:cTn>
                              </p:par>
                            </p:childTnLst>
                          </p:cTn>
                        </p:par>
                        <p:par>
                          <p:cTn id="107" fill="hold">
                            <p:stCondLst>
                              <p:cond delay="500"/>
                            </p:stCondLst>
                            <p:childTnLst>
                              <p:par>
                                <p:cTn id="108" presetID="22" presetClass="entr" presetSubtype="8" fill="hold" nodeType="afterEffect">
                                  <p:stCondLst>
                                    <p:cond delay="0"/>
                                  </p:stCondLst>
                                  <p:childTnLst>
                                    <p:set>
                                      <p:cBhvr>
                                        <p:cTn id="109" dur="1" fill="hold">
                                          <p:stCondLst>
                                            <p:cond delay="0"/>
                                          </p:stCondLst>
                                        </p:cTn>
                                        <p:tgtEl>
                                          <p:spTgt spid="357"/>
                                        </p:tgtEl>
                                        <p:attrNameLst>
                                          <p:attrName>style.visibility</p:attrName>
                                        </p:attrNameLst>
                                      </p:cBhvr>
                                      <p:to>
                                        <p:strVal val="visible"/>
                                      </p:to>
                                    </p:set>
                                    <p:animEffect transition="in" filter="wipe(left)">
                                      <p:cBhvr>
                                        <p:cTn id="110" dur="500"/>
                                        <p:tgtEl>
                                          <p:spTgt spid="357"/>
                                        </p:tgtEl>
                                      </p:cBhvr>
                                    </p:animEffect>
                                  </p:childTnLst>
                                </p:cTn>
                              </p:par>
                            </p:childTnLst>
                          </p:cTn>
                        </p:par>
                        <p:par>
                          <p:cTn id="111" fill="hold">
                            <p:stCondLst>
                              <p:cond delay="1000"/>
                            </p:stCondLst>
                            <p:childTnLst>
                              <p:par>
                                <p:cTn id="112" presetID="26" presetClass="emph" presetSubtype="0" fill="hold" grpId="1" nodeType="afterEffect">
                                  <p:stCondLst>
                                    <p:cond delay="0"/>
                                  </p:stCondLst>
                                  <p:childTnLst>
                                    <p:animEffect transition="out" filter="fade">
                                      <p:cBhvr>
                                        <p:cTn id="113" dur="500" tmFilter="0, 0; .2, .5; .8, .5; 1, 0"/>
                                        <p:tgtEl>
                                          <p:spTgt spid="15"/>
                                        </p:tgtEl>
                                      </p:cBhvr>
                                    </p:animEffect>
                                    <p:animScale>
                                      <p:cBhvr>
                                        <p:cTn id="114" dur="250" autoRev="1" fill="hold"/>
                                        <p:tgtEl>
                                          <p:spTgt spid="15"/>
                                        </p:tgtEl>
                                      </p:cBhvr>
                                      <p:by x="105000" y="105000"/>
                                    </p:animScale>
                                  </p:childTnLst>
                                </p:cTn>
                              </p:par>
                            </p:childTnLst>
                          </p:cTn>
                        </p:par>
                        <p:par>
                          <p:cTn id="115" fill="hold">
                            <p:stCondLst>
                              <p:cond delay="1500"/>
                            </p:stCondLst>
                            <p:childTnLst>
                              <p:par>
                                <p:cTn id="116" presetID="26" presetClass="emph" presetSubtype="0" fill="hold" nodeType="afterEffect">
                                  <p:stCondLst>
                                    <p:cond delay="0"/>
                                  </p:stCondLst>
                                  <p:childTnLst>
                                    <p:animEffect transition="out" filter="fade">
                                      <p:cBhvr>
                                        <p:cTn id="117" dur="500" tmFilter="0, 0; .2, .5; .8, .5; 1, 0"/>
                                        <p:tgtEl>
                                          <p:spTgt spid="47"/>
                                        </p:tgtEl>
                                      </p:cBhvr>
                                    </p:animEffect>
                                    <p:animScale>
                                      <p:cBhvr>
                                        <p:cTn id="118" dur="250" autoRev="1" fill="hold"/>
                                        <p:tgtEl>
                                          <p:spTgt spid="47"/>
                                        </p:tgtEl>
                                      </p:cBhvr>
                                      <p:by x="105000" y="105000"/>
                                    </p:animScale>
                                  </p:childTnLst>
                                </p:cTn>
                              </p:par>
                              <p:par>
                                <p:cTn id="119" presetID="26" presetClass="emph" presetSubtype="0" fill="hold" nodeType="withEffect">
                                  <p:stCondLst>
                                    <p:cond delay="0"/>
                                  </p:stCondLst>
                                  <p:childTnLst>
                                    <p:animEffect transition="out" filter="fade">
                                      <p:cBhvr>
                                        <p:cTn id="120" dur="500" tmFilter="0, 0; .2, .5; .8, .5; 1, 0"/>
                                        <p:tgtEl>
                                          <p:spTgt spid="23"/>
                                        </p:tgtEl>
                                      </p:cBhvr>
                                    </p:animEffect>
                                    <p:animScale>
                                      <p:cBhvr>
                                        <p:cTn id="121" dur="250" autoRev="1" fill="hold"/>
                                        <p:tgtEl>
                                          <p:spTgt spid="23"/>
                                        </p:tgtEl>
                                      </p:cBhvr>
                                      <p:by x="105000" y="105000"/>
                                    </p:animScale>
                                  </p:childTnLst>
                                </p:cTn>
                              </p:par>
                            </p:childTnLst>
                          </p:cTn>
                        </p:par>
                        <p:par>
                          <p:cTn id="122" fill="hold">
                            <p:stCondLst>
                              <p:cond delay="2000"/>
                            </p:stCondLst>
                            <p:childTnLst>
                              <p:par>
                                <p:cTn id="123" presetID="26" presetClass="emph" presetSubtype="0" fill="hold" grpId="1" nodeType="afterEffect">
                                  <p:stCondLst>
                                    <p:cond delay="0"/>
                                  </p:stCondLst>
                                  <p:childTnLst>
                                    <p:animEffect transition="out" filter="fade">
                                      <p:cBhvr>
                                        <p:cTn id="124" dur="500" tmFilter="0, 0; .2, .5; .8, .5; 1, 0"/>
                                        <p:tgtEl>
                                          <p:spTgt spid="21"/>
                                        </p:tgtEl>
                                      </p:cBhvr>
                                    </p:animEffect>
                                    <p:animScale>
                                      <p:cBhvr>
                                        <p:cTn id="125" dur="250" autoRev="1" fill="hold"/>
                                        <p:tgtEl>
                                          <p:spTgt spid="21"/>
                                        </p:tgtEl>
                                      </p:cBhvr>
                                      <p:by x="105000" y="105000"/>
                                    </p:animScale>
                                  </p:childTnLst>
                                </p:cTn>
                              </p:par>
                            </p:childTnLst>
                          </p:cTn>
                        </p:par>
                      </p:childTnLst>
                    </p:cTn>
                  </p:par>
                  <p:par>
                    <p:cTn id="126" fill="hold">
                      <p:stCondLst>
                        <p:cond delay="indefinite"/>
                      </p:stCondLst>
                      <p:childTnLst>
                        <p:par>
                          <p:cTn id="127" fill="hold">
                            <p:stCondLst>
                              <p:cond delay="0"/>
                            </p:stCondLst>
                            <p:childTnLst>
                              <p:par>
                                <p:cTn id="128" presetID="22" presetClass="entr" presetSubtype="1" fill="hold" grpId="0" nodeType="clickEffect">
                                  <p:stCondLst>
                                    <p:cond delay="0"/>
                                  </p:stCondLst>
                                  <p:childTnLst>
                                    <p:set>
                                      <p:cBhvr>
                                        <p:cTn id="129" dur="1" fill="hold">
                                          <p:stCondLst>
                                            <p:cond delay="0"/>
                                          </p:stCondLst>
                                        </p:cTn>
                                        <p:tgtEl>
                                          <p:spTgt spid="38"/>
                                        </p:tgtEl>
                                        <p:attrNameLst>
                                          <p:attrName>style.visibility</p:attrName>
                                        </p:attrNameLst>
                                      </p:cBhvr>
                                      <p:to>
                                        <p:strVal val="visible"/>
                                      </p:to>
                                    </p:set>
                                    <p:animEffect transition="in" filter="wipe(up)">
                                      <p:cBhvr>
                                        <p:cTn id="130" dur="500"/>
                                        <p:tgtEl>
                                          <p:spTgt spid="38"/>
                                        </p:tgtEl>
                                      </p:cBhvr>
                                    </p:animEffect>
                                  </p:childTnLst>
                                </p:cTn>
                              </p:par>
                            </p:childTnLst>
                          </p:cTn>
                        </p:par>
                        <p:par>
                          <p:cTn id="131" fill="hold">
                            <p:stCondLst>
                              <p:cond delay="500"/>
                            </p:stCondLst>
                            <p:childTnLst>
                              <p:par>
                                <p:cTn id="132" presetID="22" presetClass="entr" presetSubtype="1" fill="hold" nodeType="afterEffect">
                                  <p:stCondLst>
                                    <p:cond delay="0"/>
                                  </p:stCondLst>
                                  <p:childTnLst>
                                    <p:set>
                                      <p:cBhvr>
                                        <p:cTn id="133" dur="1" fill="hold">
                                          <p:stCondLst>
                                            <p:cond delay="0"/>
                                          </p:stCondLst>
                                        </p:cTn>
                                        <p:tgtEl>
                                          <p:spTgt spid="339"/>
                                        </p:tgtEl>
                                        <p:attrNameLst>
                                          <p:attrName>style.visibility</p:attrName>
                                        </p:attrNameLst>
                                      </p:cBhvr>
                                      <p:to>
                                        <p:strVal val="visible"/>
                                      </p:to>
                                    </p:set>
                                    <p:animEffect transition="in" filter="wipe(up)">
                                      <p:cBhvr>
                                        <p:cTn id="134" dur="500"/>
                                        <p:tgtEl>
                                          <p:spTgt spid="339"/>
                                        </p:tgtEl>
                                      </p:cBhvr>
                                    </p:animEffect>
                                  </p:childTnLst>
                                </p:cTn>
                              </p:par>
                            </p:childTnLst>
                          </p:cTn>
                        </p:par>
                        <p:par>
                          <p:cTn id="135" fill="hold">
                            <p:stCondLst>
                              <p:cond delay="1000"/>
                            </p:stCondLst>
                            <p:childTnLst>
                              <p:par>
                                <p:cTn id="136" presetID="10" presetClass="entr" presetSubtype="0" fill="hold" grpId="0" nodeType="afterEffect">
                                  <p:stCondLst>
                                    <p:cond delay="0"/>
                                  </p:stCondLst>
                                  <p:childTnLst>
                                    <p:set>
                                      <p:cBhvr>
                                        <p:cTn id="137" dur="1" fill="hold">
                                          <p:stCondLst>
                                            <p:cond delay="0"/>
                                          </p:stCondLst>
                                        </p:cTn>
                                        <p:tgtEl>
                                          <p:spTgt spid="13"/>
                                        </p:tgtEl>
                                        <p:attrNameLst>
                                          <p:attrName>style.visibility</p:attrName>
                                        </p:attrNameLst>
                                      </p:cBhvr>
                                      <p:to>
                                        <p:strVal val="visible"/>
                                      </p:to>
                                    </p:set>
                                    <p:animEffect transition="in" filter="fade">
                                      <p:cBhvr>
                                        <p:cTn id="138" dur="500"/>
                                        <p:tgtEl>
                                          <p:spTgt spid="13"/>
                                        </p:tgtEl>
                                      </p:cBhvr>
                                    </p:animEffect>
                                  </p:childTnLst>
                                </p:cTn>
                              </p:par>
                            </p:childTnLst>
                          </p:cTn>
                        </p:par>
                        <p:par>
                          <p:cTn id="139" fill="hold">
                            <p:stCondLst>
                              <p:cond delay="1500"/>
                            </p:stCondLst>
                            <p:childTnLst>
                              <p:par>
                                <p:cTn id="140" presetID="10" presetClass="entr" presetSubtype="0" fill="hold" nodeType="afterEffect">
                                  <p:stCondLst>
                                    <p:cond delay="0"/>
                                  </p:stCondLst>
                                  <p:childTnLst>
                                    <p:set>
                                      <p:cBhvr>
                                        <p:cTn id="141" dur="1" fill="hold">
                                          <p:stCondLst>
                                            <p:cond delay="0"/>
                                          </p:stCondLst>
                                        </p:cTn>
                                        <p:tgtEl>
                                          <p:spTgt spid="45"/>
                                        </p:tgtEl>
                                        <p:attrNameLst>
                                          <p:attrName>style.visibility</p:attrName>
                                        </p:attrNameLst>
                                      </p:cBhvr>
                                      <p:to>
                                        <p:strVal val="visible"/>
                                      </p:to>
                                    </p:set>
                                    <p:animEffect transition="in" filter="fade">
                                      <p:cBhvr>
                                        <p:cTn id="142" dur="500"/>
                                        <p:tgtEl>
                                          <p:spTgt spid="45"/>
                                        </p:tgtEl>
                                      </p:cBhvr>
                                    </p:animEffect>
                                  </p:childTnLst>
                                </p:cTn>
                              </p:par>
                            </p:childTnLst>
                          </p:cTn>
                        </p:par>
                        <p:par>
                          <p:cTn id="143" fill="hold">
                            <p:stCondLst>
                              <p:cond delay="2000"/>
                            </p:stCondLst>
                            <p:childTnLst>
                              <p:par>
                                <p:cTn id="144" presetID="10" presetClass="entr" presetSubtype="0" fill="hold" nodeType="afterEffect">
                                  <p:stCondLst>
                                    <p:cond delay="0"/>
                                  </p:stCondLst>
                                  <p:childTnLst>
                                    <p:set>
                                      <p:cBhvr>
                                        <p:cTn id="145" dur="1" fill="hold">
                                          <p:stCondLst>
                                            <p:cond delay="0"/>
                                          </p:stCondLst>
                                        </p:cTn>
                                        <p:tgtEl>
                                          <p:spTgt spid="46"/>
                                        </p:tgtEl>
                                        <p:attrNameLst>
                                          <p:attrName>style.visibility</p:attrName>
                                        </p:attrNameLst>
                                      </p:cBhvr>
                                      <p:to>
                                        <p:strVal val="visible"/>
                                      </p:to>
                                    </p:set>
                                    <p:animEffect transition="in" filter="fade">
                                      <p:cBhvr>
                                        <p:cTn id="146" dur="500"/>
                                        <p:tgtEl>
                                          <p:spTgt spid="46"/>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34"/>
                                        </p:tgtEl>
                                        <p:attrNameLst>
                                          <p:attrName>style.visibility</p:attrName>
                                        </p:attrNameLst>
                                      </p:cBhvr>
                                      <p:to>
                                        <p:strVal val="visible"/>
                                      </p:to>
                                    </p:set>
                                    <p:animEffect transition="in" filter="fade">
                                      <p:cBhvr>
                                        <p:cTn id="151" dur="500"/>
                                        <p:tgtEl>
                                          <p:spTgt spid="34"/>
                                        </p:tgtEl>
                                      </p:cBhvr>
                                    </p:animEffect>
                                  </p:childTnLst>
                                </p:cTn>
                              </p:par>
                            </p:childTnLst>
                          </p:cTn>
                        </p:par>
                      </p:childTnLst>
                    </p:cTn>
                  </p:par>
                  <p:par>
                    <p:cTn id="152" fill="hold">
                      <p:stCondLst>
                        <p:cond delay="indefinite"/>
                      </p:stCondLst>
                      <p:childTnLst>
                        <p:par>
                          <p:cTn id="153" fill="hold">
                            <p:stCondLst>
                              <p:cond delay="0"/>
                            </p:stCondLst>
                            <p:childTnLst>
                              <p:par>
                                <p:cTn id="154" presetID="22" presetClass="entr" presetSubtype="8" fill="hold" nodeType="clickEffect">
                                  <p:stCondLst>
                                    <p:cond delay="0"/>
                                  </p:stCondLst>
                                  <p:childTnLst>
                                    <p:set>
                                      <p:cBhvr>
                                        <p:cTn id="155" dur="1" fill="hold">
                                          <p:stCondLst>
                                            <p:cond delay="0"/>
                                          </p:stCondLst>
                                        </p:cTn>
                                        <p:tgtEl>
                                          <p:spTgt spid="29"/>
                                        </p:tgtEl>
                                        <p:attrNameLst>
                                          <p:attrName>style.visibility</p:attrName>
                                        </p:attrNameLst>
                                      </p:cBhvr>
                                      <p:to>
                                        <p:strVal val="visible"/>
                                      </p:to>
                                    </p:set>
                                    <p:animEffect transition="in" filter="wipe(left)">
                                      <p:cBhvr>
                                        <p:cTn id="156" dur="500"/>
                                        <p:tgtEl>
                                          <p:spTgt spid="29"/>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35"/>
                                        </p:tgtEl>
                                        <p:attrNameLst>
                                          <p:attrName>style.visibility</p:attrName>
                                        </p:attrNameLst>
                                      </p:cBhvr>
                                      <p:to>
                                        <p:strVal val="visible"/>
                                      </p:to>
                                    </p:set>
                                    <p:animEffect transition="in" filter="fade">
                                      <p:cBhvr>
                                        <p:cTn id="159" dur="500"/>
                                        <p:tgtEl>
                                          <p:spTgt spid="35"/>
                                        </p:tgtEl>
                                      </p:cBhvr>
                                    </p:animEffect>
                                  </p:childTnLst>
                                </p:cTn>
                              </p:par>
                            </p:childTnLst>
                          </p:cTn>
                        </p:par>
                      </p:childTnLst>
                    </p:cTn>
                  </p:par>
                  <p:par>
                    <p:cTn id="160" fill="hold">
                      <p:stCondLst>
                        <p:cond delay="indefinite"/>
                      </p:stCondLst>
                      <p:childTnLst>
                        <p:par>
                          <p:cTn id="161" fill="hold">
                            <p:stCondLst>
                              <p:cond delay="0"/>
                            </p:stCondLst>
                            <p:childTnLst>
                              <p:par>
                                <p:cTn id="162" presetID="22" presetClass="entr" presetSubtype="8" fill="hold" nodeType="clickEffect">
                                  <p:stCondLst>
                                    <p:cond delay="0"/>
                                  </p:stCondLst>
                                  <p:childTnLst>
                                    <p:set>
                                      <p:cBhvr>
                                        <p:cTn id="163" dur="1" fill="hold">
                                          <p:stCondLst>
                                            <p:cond delay="0"/>
                                          </p:stCondLst>
                                        </p:cTn>
                                        <p:tgtEl>
                                          <p:spTgt spid="442"/>
                                        </p:tgtEl>
                                        <p:attrNameLst>
                                          <p:attrName>style.visibility</p:attrName>
                                        </p:attrNameLst>
                                      </p:cBhvr>
                                      <p:to>
                                        <p:strVal val="visible"/>
                                      </p:to>
                                    </p:set>
                                    <p:animEffect transition="in" filter="wipe(left)">
                                      <p:cBhvr>
                                        <p:cTn id="164" dur="500"/>
                                        <p:tgtEl>
                                          <p:spTgt spid="442"/>
                                        </p:tgtEl>
                                      </p:cBhvr>
                                    </p:animEffect>
                                  </p:childTnLst>
                                </p:cTn>
                              </p:par>
                            </p:childTnLst>
                          </p:cTn>
                        </p:par>
                        <p:par>
                          <p:cTn id="165" fill="hold">
                            <p:stCondLst>
                              <p:cond delay="500"/>
                            </p:stCondLst>
                            <p:childTnLst>
                              <p:par>
                                <p:cTn id="166" presetID="26" presetClass="emph" presetSubtype="0" fill="hold" grpId="2" nodeType="afterEffect">
                                  <p:stCondLst>
                                    <p:cond delay="0"/>
                                  </p:stCondLst>
                                  <p:childTnLst>
                                    <p:animEffect transition="out" filter="fade">
                                      <p:cBhvr>
                                        <p:cTn id="167" dur="500" tmFilter="0, 0; .2, .5; .8, .5; 1, 0"/>
                                        <p:tgtEl>
                                          <p:spTgt spid="15"/>
                                        </p:tgtEl>
                                      </p:cBhvr>
                                    </p:animEffect>
                                    <p:animScale>
                                      <p:cBhvr>
                                        <p:cTn id="168" dur="250" autoRev="1" fill="hold"/>
                                        <p:tgtEl>
                                          <p:spTgt spid="15"/>
                                        </p:tgtEl>
                                      </p:cBhvr>
                                      <p:by x="105000" y="105000"/>
                                    </p:animScale>
                                  </p:childTnLst>
                                </p:cTn>
                              </p:par>
                            </p:childTnLst>
                          </p:cTn>
                        </p:par>
                        <p:par>
                          <p:cTn id="169" fill="hold">
                            <p:stCondLst>
                              <p:cond delay="1000"/>
                            </p:stCondLst>
                            <p:childTnLst>
                              <p:par>
                                <p:cTn id="170" presetID="26" presetClass="emph" presetSubtype="0" fill="hold" nodeType="afterEffect">
                                  <p:stCondLst>
                                    <p:cond delay="0"/>
                                  </p:stCondLst>
                                  <p:childTnLst>
                                    <p:animEffect transition="out" filter="fade">
                                      <p:cBhvr>
                                        <p:cTn id="171" dur="500" tmFilter="0, 0; .2, .5; .8, .5; 1, 0"/>
                                        <p:tgtEl>
                                          <p:spTgt spid="47"/>
                                        </p:tgtEl>
                                      </p:cBhvr>
                                    </p:animEffect>
                                    <p:animScale>
                                      <p:cBhvr>
                                        <p:cTn id="172" dur="250" autoRev="1" fill="hold"/>
                                        <p:tgtEl>
                                          <p:spTgt spid="47"/>
                                        </p:tgtEl>
                                      </p:cBhvr>
                                      <p:by x="105000" y="105000"/>
                                    </p:animScale>
                                  </p:childTnLst>
                                </p:cTn>
                              </p:par>
                            </p:childTnLst>
                          </p:cTn>
                        </p:par>
                        <p:par>
                          <p:cTn id="173" fill="hold">
                            <p:stCondLst>
                              <p:cond delay="1500"/>
                            </p:stCondLst>
                            <p:childTnLst>
                              <p:par>
                                <p:cTn id="174" presetID="26" presetClass="emph" presetSubtype="0" fill="hold" nodeType="afterEffect">
                                  <p:stCondLst>
                                    <p:cond delay="0"/>
                                  </p:stCondLst>
                                  <p:childTnLst>
                                    <p:animEffect transition="out" filter="fade">
                                      <p:cBhvr>
                                        <p:cTn id="175" dur="500" tmFilter="0, 0; .2, .5; .8, .5; 1, 0"/>
                                        <p:tgtEl>
                                          <p:spTgt spid="23"/>
                                        </p:tgtEl>
                                      </p:cBhvr>
                                    </p:animEffect>
                                    <p:animScale>
                                      <p:cBhvr>
                                        <p:cTn id="176" dur="250" autoRev="1" fill="hold"/>
                                        <p:tgtEl>
                                          <p:spTgt spid="23"/>
                                        </p:tgtEl>
                                      </p:cBhvr>
                                      <p:by x="105000" y="105000"/>
                                    </p:animScale>
                                  </p:childTnLst>
                                </p:cTn>
                              </p:par>
                            </p:childTnLst>
                          </p:cTn>
                        </p:par>
                        <p:par>
                          <p:cTn id="177" fill="hold">
                            <p:stCondLst>
                              <p:cond delay="2000"/>
                            </p:stCondLst>
                            <p:childTnLst>
                              <p:par>
                                <p:cTn id="178" presetID="26" presetClass="emph" presetSubtype="0" fill="hold" grpId="2" nodeType="afterEffect">
                                  <p:stCondLst>
                                    <p:cond delay="0"/>
                                  </p:stCondLst>
                                  <p:childTnLst>
                                    <p:animEffect transition="out" filter="fade">
                                      <p:cBhvr>
                                        <p:cTn id="179" dur="500" tmFilter="0, 0; .2, .5; .8, .5; 1, 0"/>
                                        <p:tgtEl>
                                          <p:spTgt spid="21"/>
                                        </p:tgtEl>
                                      </p:cBhvr>
                                    </p:animEffect>
                                    <p:animScale>
                                      <p:cBhvr>
                                        <p:cTn id="180" dur="250" autoRev="1" fill="hold"/>
                                        <p:tgtEl>
                                          <p:spTgt spid="21"/>
                                        </p:tgtEl>
                                      </p:cBhvr>
                                      <p:by x="105000" y="105000"/>
                                    </p:animScale>
                                  </p:childTnLst>
                                </p:cTn>
                              </p:par>
                            </p:childTnLst>
                          </p:cTn>
                        </p:par>
                      </p:childTnLst>
                    </p:cTn>
                  </p:par>
                  <p:par>
                    <p:cTn id="181" fill="hold">
                      <p:stCondLst>
                        <p:cond delay="indefinite"/>
                      </p:stCondLst>
                      <p:childTnLst>
                        <p:par>
                          <p:cTn id="182" fill="hold">
                            <p:stCondLst>
                              <p:cond delay="0"/>
                            </p:stCondLst>
                            <p:childTnLst>
                              <p:par>
                                <p:cTn id="183" presetID="22" presetClass="entr" presetSubtype="8" fill="hold" grpId="0" nodeType="clickEffect">
                                  <p:stCondLst>
                                    <p:cond delay="0"/>
                                  </p:stCondLst>
                                  <p:childTnLst>
                                    <p:set>
                                      <p:cBhvr>
                                        <p:cTn id="184" dur="1" fill="hold">
                                          <p:stCondLst>
                                            <p:cond delay="0"/>
                                          </p:stCondLst>
                                        </p:cTn>
                                        <p:tgtEl>
                                          <p:spTgt spid="40"/>
                                        </p:tgtEl>
                                        <p:attrNameLst>
                                          <p:attrName>style.visibility</p:attrName>
                                        </p:attrNameLst>
                                      </p:cBhvr>
                                      <p:to>
                                        <p:strVal val="visible"/>
                                      </p:to>
                                    </p:set>
                                    <p:animEffect transition="in" filter="wipe(left)">
                                      <p:cBhvr>
                                        <p:cTn id="185" dur="500"/>
                                        <p:tgtEl>
                                          <p:spTgt spid="40"/>
                                        </p:tgtEl>
                                      </p:cBhvr>
                                    </p:animEffect>
                                  </p:childTnLst>
                                </p:cTn>
                              </p:par>
                            </p:childTnLst>
                          </p:cTn>
                        </p:par>
                        <p:par>
                          <p:cTn id="186" fill="hold">
                            <p:stCondLst>
                              <p:cond delay="500"/>
                            </p:stCondLst>
                            <p:childTnLst>
                              <p:par>
                                <p:cTn id="187" presetID="22" presetClass="entr" presetSubtype="8" fill="hold" nodeType="afterEffect">
                                  <p:stCondLst>
                                    <p:cond delay="0"/>
                                  </p:stCondLst>
                                  <p:childTnLst>
                                    <p:set>
                                      <p:cBhvr>
                                        <p:cTn id="188" dur="1" fill="hold">
                                          <p:stCondLst>
                                            <p:cond delay="0"/>
                                          </p:stCondLst>
                                        </p:cTn>
                                        <p:tgtEl>
                                          <p:spTgt spid="366"/>
                                        </p:tgtEl>
                                        <p:attrNameLst>
                                          <p:attrName>style.visibility</p:attrName>
                                        </p:attrNameLst>
                                      </p:cBhvr>
                                      <p:to>
                                        <p:strVal val="visible"/>
                                      </p:to>
                                    </p:set>
                                    <p:animEffect transition="in" filter="wipe(left)">
                                      <p:cBhvr>
                                        <p:cTn id="189" dur="500"/>
                                        <p:tgtEl>
                                          <p:spTgt spid="366"/>
                                        </p:tgtEl>
                                      </p:cBhvr>
                                    </p:animEffect>
                                  </p:childTnLst>
                                </p:cTn>
                              </p:par>
                            </p:childTnLst>
                          </p:cTn>
                        </p:par>
                        <p:par>
                          <p:cTn id="190" fill="hold">
                            <p:stCondLst>
                              <p:cond delay="1000"/>
                            </p:stCondLst>
                            <p:childTnLst>
                              <p:par>
                                <p:cTn id="191" presetID="10" presetClass="entr" presetSubtype="0" fill="hold" grpId="0" nodeType="afterEffect">
                                  <p:stCondLst>
                                    <p:cond delay="0"/>
                                  </p:stCondLst>
                                  <p:childTnLst>
                                    <p:set>
                                      <p:cBhvr>
                                        <p:cTn id="192" dur="1" fill="hold">
                                          <p:stCondLst>
                                            <p:cond delay="0"/>
                                          </p:stCondLst>
                                        </p:cTn>
                                        <p:tgtEl>
                                          <p:spTgt spid="14"/>
                                        </p:tgtEl>
                                        <p:attrNameLst>
                                          <p:attrName>style.visibility</p:attrName>
                                        </p:attrNameLst>
                                      </p:cBhvr>
                                      <p:to>
                                        <p:strVal val="visible"/>
                                      </p:to>
                                    </p:set>
                                    <p:animEffect transition="in" filter="fade">
                                      <p:cBhvr>
                                        <p:cTn id="193" dur="500"/>
                                        <p:tgtEl>
                                          <p:spTgt spid="14"/>
                                        </p:tgtEl>
                                      </p:cBhvr>
                                    </p:animEffect>
                                  </p:childTnLst>
                                </p:cTn>
                              </p:par>
                            </p:childTnLst>
                          </p:cTn>
                        </p:par>
                        <p:par>
                          <p:cTn id="194" fill="hold">
                            <p:stCondLst>
                              <p:cond delay="1500"/>
                            </p:stCondLst>
                            <p:childTnLst>
                              <p:par>
                                <p:cTn id="195" presetID="10" presetClass="entr" presetSubtype="0" fill="hold" nodeType="afterEffect">
                                  <p:stCondLst>
                                    <p:cond delay="0"/>
                                  </p:stCondLst>
                                  <p:childTnLst>
                                    <p:set>
                                      <p:cBhvr>
                                        <p:cTn id="196" dur="1" fill="hold">
                                          <p:stCondLst>
                                            <p:cond delay="0"/>
                                          </p:stCondLst>
                                        </p:cTn>
                                        <p:tgtEl>
                                          <p:spTgt spid="48"/>
                                        </p:tgtEl>
                                        <p:attrNameLst>
                                          <p:attrName>style.visibility</p:attrName>
                                        </p:attrNameLst>
                                      </p:cBhvr>
                                      <p:to>
                                        <p:strVal val="visible"/>
                                      </p:to>
                                    </p:set>
                                    <p:animEffect transition="in" filter="fade">
                                      <p:cBhvr>
                                        <p:cTn id="197" dur="500"/>
                                        <p:tgtEl>
                                          <p:spTgt spid="48"/>
                                        </p:tgtEl>
                                      </p:cBhvr>
                                    </p:animEffect>
                                  </p:childTnLst>
                                </p:cTn>
                              </p:par>
                            </p:childTnLst>
                          </p:cTn>
                        </p:par>
                      </p:childTnLst>
                    </p:cTn>
                  </p:par>
                  <p:par>
                    <p:cTn id="198" fill="hold">
                      <p:stCondLst>
                        <p:cond delay="indefinite"/>
                      </p:stCondLst>
                      <p:childTnLst>
                        <p:par>
                          <p:cTn id="199" fill="hold">
                            <p:stCondLst>
                              <p:cond delay="0"/>
                            </p:stCondLst>
                            <p:childTnLst>
                              <p:par>
                                <p:cTn id="200" presetID="22" presetClass="entr" presetSubtype="4" fill="hold" nodeType="clickEffect">
                                  <p:stCondLst>
                                    <p:cond delay="0"/>
                                  </p:stCondLst>
                                  <p:childTnLst>
                                    <p:set>
                                      <p:cBhvr>
                                        <p:cTn id="201" dur="1" fill="hold">
                                          <p:stCondLst>
                                            <p:cond delay="0"/>
                                          </p:stCondLst>
                                        </p:cTn>
                                        <p:tgtEl>
                                          <p:spTgt spid="22"/>
                                        </p:tgtEl>
                                        <p:attrNameLst>
                                          <p:attrName>style.visibility</p:attrName>
                                        </p:attrNameLst>
                                      </p:cBhvr>
                                      <p:to>
                                        <p:strVal val="visible"/>
                                      </p:to>
                                    </p:set>
                                    <p:animEffect transition="in" filter="wipe(down)">
                                      <p:cBhvr>
                                        <p:cTn id="202" dur="500"/>
                                        <p:tgtEl>
                                          <p:spTgt spid="22"/>
                                        </p:tgtEl>
                                      </p:cBhvr>
                                    </p:animEffect>
                                  </p:childTnLst>
                                </p:cTn>
                              </p:par>
                              <p:par>
                                <p:cTn id="203" presetID="10" presetClass="entr" presetSubtype="0" fill="hold" nodeType="withEffect">
                                  <p:stCondLst>
                                    <p:cond delay="0"/>
                                  </p:stCondLst>
                                  <p:childTnLst>
                                    <p:set>
                                      <p:cBhvr>
                                        <p:cTn id="204" dur="1" fill="hold">
                                          <p:stCondLst>
                                            <p:cond delay="0"/>
                                          </p:stCondLst>
                                        </p:cTn>
                                        <p:tgtEl>
                                          <p:spTgt spid="49"/>
                                        </p:tgtEl>
                                        <p:attrNameLst>
                                          <p:attrName>style.visibility</p:attrName>
                                        </p:attrNameLst>
                                      </p:cBhvr>
                                      <p:to>
                                        <p:strVal val="visible"/>
                                      </p:to>
                                    </p:set>
                                    <p:animEffect transition="in" filter="fade">
                                      <p:cBhvr>
                                        <p:cTn id="205" dur="500"/>
                                        <p:tgtEl>
                                          <p:spTgt spid="49"/>
                                        </p:tgtEl>
                                      </p:cBhvr>
                                    </p:animEffect>
                                  </p:childTnLst>
                                </p:cTn>
                              </p:par>
                            </p:childTnLst>
                          </p:cTn>
                        </p:par>
                        <p:par>
                          <p:cTn id="206" fill="hold">
                            <p:stCondLst>
                              <p:cond delay="500"/>
                            </p:stCondLst>
                            <p:childTnLst>
                              <p:par>
                                <p:cTn id="207" presetID="26" presetClass="emph" presetSubtype="0" fill="hold" grpId="3" nodeType="afterEffect">
                                  <p:stCondLst>
                                    <p:cond delay="0"/>
                                  </p:stCondLst>
                                  <p:childTnLst>
                                    <p:animEffect transition="out" filter="fade">
                                      <p:cBhvr>
                                        <p:cTn id="208" dur="500" tmFilter="0, 0; .2, .5; .8, .5; 1, 0"/>
                                        <p:tgtEl>
                                          <p:spTgt spid="21"/>
                                        </p:tgtEl>
                                      </p:cBhvr>
                                    </p:animEffect>
                                    <p:animScale>
                                      <p:cBhvr>
                                        <p:cTn id="209" dur="250" autoRev="1" fill="hold"/>
                                        <p:tgtEl>
                                          <p:spTgt spid="21"/>
                                        </p:tgtEl>
                                      </p:cBhvr>
                                      <p:by x="105000" y="105000"/>
                                    </p:animScale>
                                  </p:childTnLst>
                                </p:cTn>
                              </p:par>
                            </p:childTnLst>
                          </p:cTn>
                        </p:par>
                        <p:par>
                          <p:cTn id="210" fill="hold">
                            <p:stCondLst>
                              <p:cond delay="1000"/>
                            </p:stCondLst>
                            <p:childTnLst>
                              <p:par>
                                <p:cTn id="211" presetID="10" presetClass="entr" presetSubtype="0" fill="hold" grpId="0" nodeType="afterEffect">
                                  <p:stCondLst>
                                    <p:cond delay="0"/>
                                  </p:stCondLst>
                                  <p:childTnLst>
                                    <p:set>
                                      <p:cBhvr>
                                        <p:cTn id="212" dur="1" fill="hold">
                                          <p:stCondLst>
                                            <p:cond delay="0"/>
                                          </p:stCondLst>
                                        </p:cTn>
                                        <p:tgtEl>
                                          <p:spTgt spid="494"/>
                                        </p:tgtEl>
                                        <p:attrNameLst>
                                          <p:attrName>style.visibility</p:attrName>
                                        </p:attrNameLst>
                                      </p:cBhvr>
                                      <p:to>
                                        <p:strVal val="visible"/>
                                      </p:to>
                                    </p:set>
                                    <p:animEffect transition="in" filter="fade">
                                      <p:cBhvr>
                                        <p:cTn id="213" dur="500"/>
                                        <p:tgtEl>
                                          <p:spTgt spid="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5" grpId="1" animBg="1"/>
      <p:bldP spid="15" grpId="2" animBg="1"/>
      <p:bldP spid="16" grpId="0" animBg="1"/>
      <p:bldP spid="18" grpId="0" animBg="1"/>
      <p:bldP spid="21" grpId="0" animBg="1"/>
      <p:bldP spid="21" grpId="1" animBg="1"/>
      <p:bldP spid="21" grpId="2" animBg="1"/>
      <p:bldP spid="21" grpId="3" animBg="1"/>
      <p:bldP spid="316" grpId="0" animBg="1"/>
      <p:bldP spid="319" grpId="0" animBg="1"/>
      <p:bldP spid="323" grpId="0" animBg="1"/>
      <p:bldP spid="323" grpId="1" animBg="1"/>
      <p:bldP spid="30" grpId="0" animBg="1"/>
      <p:bldP spid="32" grpId="0" animBg="1"/>
      <p:bldP spid="31" grpId="0" animBg="1"/>
      <p:bldP spid="42" grpId="0" animBg="1"/>
      <p:bldP spid="38" grpId="0" animBg="1"/>
      <p:bldP spid="33" grpId="0" animBg="1"/>
      <p:bldP spid="35" grpId="0" animBg="1"/>
      <p:bldP spid="40" grpId="0" animBg="1"/>
      <p:bldP spid="34" grpId="0" animBg="1"/>
      <p:bldP spid="49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14397-D123-913E-C502-AB4B8B0F743C}"/>
            </a:ext>
          </a:extLst>
        </p:cNvPr>
        <p:cNvGrpSpPr/>
        <p:nvPr/>
      </p:nvGrpSpPr>
      <p:grpSpPr>
        <a:xfrm>
          <a:off x="0" y="0"/>
          <a:ext cx="0" cy="0"/>
          <a:chOff x="0" y="0"/>
          <a:chExt cx="0" cy="0"/>
        </a:xfrm>
      </p:grpSpPr>
      <p:sp>
        <p:nvSpPr>
          <p:cNvPr id="3" name="Untertitel 2">
            <a:extLst>
              <a:ext uri="{FF2B5EF4-FFF2-40B4-BE49-F238E27FC236}">
                <a16:creationId xmlns:a16="http://schemas.microsoft.com/office/drawing/2014/main" id="{07716F13-093C-1667-3613-0CB0AFDD1DEC}"/>
              </a:ext>
            </a:extLst>
          </p:cNvPr>
          <p:cNvSpPr>
            <a:spLocks noGrp="1"/>
          </p:cNvSpPr>
          <p:nvPr>
            <p:ph type="subTitle" idx="13"/>
          </p:nvPr>
        </p:nvSpPr>
        <p:spPr/>
        <p:txBody>
          <a:bodyPr/>
          <a:lstStyle/>
          <a:p>
            <a:r>
              <a:rPr lang="de-DE" dirty="0"/>
              <a:t>Angestrebt – Ausstellung nur noch durch TKGS</a:t>
            </a:r>
            <a:endParaRPr lang="de-CH" dirty="0"/>
          </a:p>
        </p:txBody>
      </p:sp>
      <p:sp>
        <p:nvSpPr>
          <p:cNvPr id="4" name="Titel 3">
            <a:extLst>
              <a:ext uri="{FF2B5EF4-FFF2-40B4-BE49-F238E27FC236}">
                <a16:creationId xmlns:a16="http://schemas.microsoft.com/office/drawing/2014/main" id="{A2097155-5405-66E7-9337-4422361A1BB0}"/>
              </a:ext>
            </a:extLst>
          </p:cNvPr>
          <p:cNvSpPr>
            <a:spLocks noGrp="1"/>
          </p:cNvSpPr>
          <p:nvPr>
            <p:ph type="ctrTitle"/>
          </p:nvPr>
        </p:nvSpPr>
        <p:spPr/>
        <p:txBody>
          <a:bodyPr wrap="square">
            <a:noAutofit/>
          </a:bodyPr>
          <a:lstStyle/>
          <a:p>
            <a:r>
              <a:rPr lang="de-CH" sz="2800" dirty="0"/>
              <a:t>3. TKGS-Leistungsheft</a:t>
            </a:r>
          </a:p>
        </p:txBody>
      </p:sp>
      <p:sp>
        <p:nvSpPr>
          <p:cNvPr id="15" name="AutoShape 2">
            <a:extLst>
              <a:ext uri="{FF2B5EF4-FFF2-40B4-BE49-F238E27FC236}">
                <a16:creationId xmlns:a16="http://schemas.microsoft.com/office/drawing/2014/main" id="{7DA9FA07-E362-5A53-9879-8EA133134CA7}"/>
              </a:ext>
            </a:extLst>
          </p:cNvPr>
          <p:cNvSpPr>
            <a:spLocks noChangeArrowheads="1"/>
          </p:cNvSpPr>
          <p:nvPr/>
        </p:nvSpPr>
        <p:spPr bwMode="auto">
          <a:xfrm>
            <a:off x="2096996" y="1694182"/>
            <a:ext cx="2105026" cy="977236"/>
          </a:xfrm>
          <a:prstGeom prst="flowChartAlternateProcess">
            <a:avLst/>
          </a:prstGeom>
          <a:solidFill>
            <a:srgbClr val="00B0F0"/>
          </a:solidFill>
          <a:ln w="12700">
            <a:solidFill>
              <a:srgbClr val="09101D"/>
            </a:solid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de-DE" altLang="de-DE" sz="1200" b="1" dirty="0">
                <a:ea typeface="Calibri" panose="020F0502020204030204" pitchFamily="34" charset="0"/>
                <a:cs typeface="Times New Roman" panose="02020603050405020304" pitchFamily="18" charset="0"/>
              </a:rPr>
              <a:t>Kontrolleur:</a:t>
            </a:r>
          </a:p>
          <a:p>
            <a:pPr algn="ctr" eaLnBrk="0" fontAlgn="base" hangingPunct="0">
              <a:spcBef>
                <a:spcPct val="0"/>
              </a:spcBef>
              <a:spcAft>
                <a:spcPct val="0"/>
              </a:spcAft>
            </a:pPr>
            <a:r>
              <a:rPr lang="de-DE" altLang="de-DE" sz="1200" dirty="0">
                <a:ea typeface="Calibri" panose="020F0502020204030204" pitchFamily="34" charset="0"/>
                <a:cs typeface="Times New Roman" panose="02020603050405020304" pitchFamily="18" charset="0"/>
              </a:rPr>
              <a:t>- erstellt Etikette</a:t>
            </a:r>
          </a:p>
          <a:p>
            <a:pPr algn="ctr" eaLnBrk="0" fontAlgn="base" hangingPunct="0">
              <a:spcBef>
                <a:spcPct val="0"/>
              </a:spcBef>
              <a:spcAft>
                <a:spcPct val="0"/>
              </a:spcAft>
            </a:pPr>
            <a:r>
              <a:rPr lang="de-DE" altLang="de-DE" sz="1200" dirty="0">
                <a:ea typeface="Calibri" panose="020F0502020204030204" pitchFamily="34" charset="0"/>
                <a:cs typeface="Times New Roman" panose="02020603050405020304" pitchFamily="18" charset="0"/>
              </a:rPr>
              <a:t>- stellt LH aus</a:t>
            </a:r>
          </a:p>
          <a:p>
            <a:pPr algn="ctr" eaLnBrk="0" fontAlgn="base" hangingPunct="0">
              <a:spcBef>
                <a:spcPct val="0"/>
              </a:spcBef>
              <a:spcAft>
                <a:spcPct val="0"/>
              </a:spcAft>
            </a:pPr>
            <a:r>
              <a:rPr lang="de-DE" altLang="de-DE" sz="1200" dirty="0">
                <a:ea typeface="Calibri" panose="020F0502020204030204" pitchFamily="34" charset="0"/>
                <a:cs typeface="Times New Roman" panose="02020603050405020304" pitchFamily="18" charset="0"/>
              </a:rPr>
              <a:t>- schickt LH mit Rechnung an Besitzer</a:t>
            </a:r>
          </a:p>
        </p:txBody>
      </p:sp>
      <p:sp>
        <p:nvSpPr>
          <p:cNvPr id="18" name="Flussdiagramm: Alternativer Prozess 17">
            <a:extLst>
              <a:ext uri="{FF2B5EF4-FFF2-40B4-BE49-F238E27FC236}">
                <a16:creationId xmlns:a16="http://schemas.microsoft.com/office/drawing/2014/main" id="{4D2AE48F-AB67-BEBA-F243-23A7FECA253A}"/>
              </a:ext>
            </a:extLst>
          </p:cNvPr>
          <p:cNvSpPr/>
          <p:nvPr/>
        </p:nvSpPr>
        <p:spPr>
          <a:xfrm>
            <a:off x="247650" y="1701462"/>
            <a:ext cx="1473479" cy="977236"/>
          </a:xfrm>
          <a:prstGeom prst="flowChartAlternateProcess">
            <a:avLst/>
          </a:prstGeom>
          <a:solidFill>
            <a:srgbClr val="92D050"/>
          </a:solidFill>
          <a:ln w="12700">
            <a:solidFill>
              <a:srgbClr val="09101D"/>
            </a:solid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de-CH" sz="1200" b="1" dirty="0">
                <a:ea typeface="Calibri" panose="020F0502020204030204" pitchFamily="34" charset="0"/>
                <a:cs typeface="Times New Roman" panose="02020603050405020304" pitchFamily="18" charset="0"/>
              </a:rPr>
              <a:t>Besitzer:</a:t>
            </a:r>
          </a:p>
          <a:p>
            <a:pPr algn="ctr" eaLnBrk="0" fontAlgn="base" hangingPunct="0">
              <a:spcBef>
                <a:spcPct val="0"/>
              </a:spcBef>
              <a:spcAft>
                <a:spcPct val="0"/>
              </a:spcAft>
            </a:pPr>
            <a:r>
              <a:rPr lang="de-CH" sz="1200" dirty="0">
                <a:ea typeface="Calibri" panose="020F0502020204030204" pitchFamily="34" charset="0"/>
                <a:cs typeface="Times New Roman" panose="02020603050405020304" pitchFamily="18" charset="0"/>
              </a:rPr>
              <a:t>- stellt im </a:t>
            </a:r>
            <a:r>
              <a:rPr lang="de-CH" sz="1200" dirty="0" err="1">
                <a:ea typeface="Calibri" panose="020F0502020204030204" pitchFamily="34" charset="0"/>
                <a:cs typeface="Times New Roman" panose="02020603050405020304" pitchFamily="18" charset="0"/>
              </a:rPr>
              <a:t>CaniPro</a:t>
            </a:r>
            <a:r>
              <a:rPr lang="de-CH" sz="1200" dirty="0">
                <a:ea typeface="Calibri" panose="020F0502020204030204" pitchFamily="34" charset="0"/>
                <a:cs typeface="Times New Roman" panose="02020603050405020304" pitchFamily="18" charset="0"/>
              </a:rPr>
              <a:t> Antrag für LH rot</a:t>
            </a:r>
          </a:p>
        </p:txBody>
      </p:sp>
      <p:sp>
        <p:nvSpPr>
          <p:cNvPr id="21" name="AutoShape 2">
            <a:extLst>
              <a:ext uri="{FF2B5EF4-FFF2-40B4-BE49-F238E27FC236}">
                <a16:creationId xmlns:a16="http://schemas.microsoft.com/office/drawing/2014/main" id="{624BB836-3568-A439-904C-EF12BB0DA79A}"/>
              </a:ext>
            </a:extLst>
          </p:cNvPr>
          <p:cNvSpPr>
            <a:spLocks noChangeArrowheads="1"/>
          </p:cNvSpPr>
          <p:nvPr/>
        </p:nvSpPr>
        <p:spPr bwMode="auto">
          <a:xfrm>
            <a:off x="5050330" y="1694182"/>
            <a:ext cx="2105026" cy="971927"/>
          </a:xfrm>
          <a:prstGeom prst="flowChartAlternateProcess">
            <a:avLst/>
          </a:prstGeom>
          <a:solidFill>
            <a:srgbClr val="00B050"/>
          </a:solidFill>
          <a:ln w="12700">
            <a:solidFill>
              <a:srgbClr val="09101D"/>
            </a:solid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de-DE" altLang="de-DE" sz="1200" b="1" dirty="0">
                <a:ea typeface="Calibri" panose="020F0502020204030204" pitchFamily="34" charset="0"/>
                <a:cs typeface="Times New Roman" panose="02020603050405020304" pitchFamily="18" charset="0"/>
              </a:rPr>
              <a:t>Besitzer</a:t>
            </a:r>
          </a:p>
          <a:p>
            <a:pPr algn="ctr" eaLnBrk="0" fontAlgn="base" hangingPunct="0">
              <a:spcBef>
                <a:spcPct val="0"/>
              </a:spcBef>
              <a:spcAft>
                <a:spcPct val="0"/>
              </a:spcAft>
            </a:pPr>
            <a:r>
              <a:rPr lang="de-DE" altLang="de-DE" sz="1200" dirty="0">
                <a:ea typeface="Calibri" panose="020F0502020204030204" pitchFamily="34" charset="0"/>
                <a:cs typeface="Times New Roman" panose="02020603050405020304" pitchFamily="18" charset="0"/>
              </a:rPr>
              <a:t>-erhält LH</a:t>
            </a:r>
          </a:p>
        </p:txBody>
      </p:sp>
      <p:cxnSp>
        <p:nvCxnSpPr>
          <p:cNvPr id="23" name="Gerade Verbindung mit Pfeil 42">
            <a:extLst>
              <a:ext uri="{FF2B5EF4-FFF2-40B4-BE49-F238E27FC236}">
                <a16:creationId xmlns:a16="http://schemas.microsoft.com/office/drawing/2014/main" id="{1DA9C136-76EF-8476-AB90-E3F6EC2FE837}"/>
              </a:ext>
            </a:extLst>
          </p:cNvPr>
          <p:cNvCxnSpPr>
            <a:cxnSpLocks/>
            <a:stCxn id="15" idx="3"/>
            <a:endCxn id="21" idx="1"/>
          </p:cNvCxnSpPr>
          <p:nvPr/>
        </p:nvCxnSpPr>
        <p:spPr>
          <a:xfrm flipV="1">
            <a:off x="4202022" y="2180146"/>
            <a:ext cx="848308" cy="265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pic>
        <p:nvPicPr>
          <p:cNvPr id="47" name="Picture 4" descr="Mail Symbol Bilder - Kostenloser Download auf Freepik">
            <a:extLst>
              <a:ext uri="{FF2B5EF4-FFF2-40B4-BE49-F238E27FC236}">
                <a16:creationId xmlns:a16="http://schemas.microsoft.com/office/drawing/2014/main" id="{31817F07-94D5-3A83-5E3C-CB300A07653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501" t="24943" r="12421" b="23042"/>
          <a:stretch/>
        </p:blipFill>
        <p:spPr bwMode="auto">
          <a:xfrm>
            <a:off x="4455883" y="2071454"/>
            <a:ext cx="333374" cy="217382"/>
          </a:xfrm>
          <a:prstGeom prst="rect">
            <a:avLst/>
          </a:prstGeom>
          <a:noFill/>
          <a:extLst>
            <a:ext uri="{909E8E84-426E-40DD-AFC4-6F175D3DCCD1}">
              <a14:hiddenFill xmlns:a14="http://schemas.microsoft.com/office/drawing/2010/main">
                <a:solidFill>
                  <a:srgbClr val="FFFFFF"/>
                </a:solidFill>
              </a14:hiddenFill>
            </a:ext>
          </a:extLst>
        </p:spPr>
      </p:pic>
      <p:cxnSp>
        <p:nvCxnSpPr>
          <p:cNvPr id="305" name="Gerade Verbindung mit Pfeil 304">
            <a:extLst>
              <a:ext uri="{FF2B5EF4-FFF2-40B4-BE49-F238E27FC236}">
                <a16:creationId xmlns:a16="http://schemas.microsoft.com/office/drawing/2014/main" id="{3A7B180F-AAC4-F09C-456F-B919667AB001}"/>
              </a:ext>
            </a:extLst>
          </p:cNvPr>
          <p:cNvCxnSpPr>
            <a:cxnSpLocks/>
            <a:stCxn id="18" idx="3"/>
            <a:endCxn id="15" idx="1"/>
          </p:cNvCxnSpPr>
          <p:nvPr/>
        </p:nvCxnSpPr>
        <p:spPr>
          <a:xfrm flipV="1">
            <a:off x="1721129" y="2182800"/>
            <a:ext cx="375867" cy="728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7" name="Textfeld 26">
            <a:extLst>
              <a:ext uri="{FF2B5EF4-FFF2-40B4-BE49-F238E27FC236}">
                <a16:creationId xmlns:a16="http://schemas.microsoft.com/office/drawing/2014/main" id="{0B050553-A5E0-4A9C-EFE9-FBA10EBF3E5E}"/>
              </a:ext>
            </a:extLst>
          </p:cNvPr>
          <p:cNvSpPr txBox="1"/>
          <p:nvPr/>
        </p:nvSpPr>
        <p:spPr>
          <a:xfrm>
            <a:off x="247650" y="3086100"/>
            <a:ext cx="8500110" cy="2677656"/>
          </a:xfrm>
          <a:prstGeom prst="rect">
            <a:avLst/>
          </a:prstGeom>
          <a:noFill/>
        </p:spPr>
        <p:txBody>
          <a:bodyPr wrap="square" rtlCol="0">
            <a:spAutoFit/>
          </a:bodyPr>
          <a:lstStyle/>
          <a:p>
            <a:pPr marL="285750" indent="-285750">
              <a:buClr>
                <a:srgbClr val="205158"/>
              </a:buClr>
              <a:buFont typeface="Wingdings" panose="05000000000000000000" pitchFamily="2" charset="2"/>
              <a:buChar char="Ø"/>
            </a:pPr>
            <a:r>
              <a:rPr lang="de-DE" sz="2800" dirty="0"/>
              <a:t>Zentrale Datenkontrolle und Ansprechperson durch Fachbereich Kontrolleur</a:t>
            </a:r>
          </a:p>
          <a:p>
            <a:pPr marL="285750" indent="-285750">
              <a:buClr>
                <a:srgbClr val="205158"/>
              </a:buClr>
              <a:buFont typeface="Wingdings" panose="05000000000000000000" pitchFamily="2" charset="2"/>
              <a:buChar char="Ø"/>
            </a:pPr>
            <a:r>
              <a:rPr lang="de-DE" sz="2800" dirty="0"/>
              <a:t>Weniger Fehler im Leistungsheft (Datenbank)</a:t>
            </a:r>
          </a:p>
          <a:p>
            <a:pPr marL="285750" indent="-285750">
              <a:buClr>
                <a:srgbClr val="205158"/>
              </a:buClr>
              <a:buFont typeface="Wingdings" panose="05000000000000000000" pitchFamily="2" charset="2"/>
              <a:buChar char="Ø"/>
            </a:pPr>
            <a:r>
              <a:rPr lang="de-DE" sz="2800" dirty="0"/>
              <a:t>Rascher Versand</a:t>
            </a:r>
          </a:p>
          <a:p>
            <a:pPr marL="285750" indent="-285750">
              <a:buClr>
                <a:srgbClr val="205158"/>
              </a:buClr>
              <a:buFont typeface="Wingdings" panose="05000000000000000000" pitchFamily="2" charset="2"/>
              <a:buChar char="Ø"/>
            </a:pPr>
            <a:r>
              <a:rPr lang="de-DE" sz="2800" dirty="0"/>
              <a:t>Reduzierung des Administrativaufwandes der Vereine</a:t>
            </a:r>
          </a:p>
          <a:p>
            <a:pPr marL="285750" indent="-285750">
              <a:buClr>
                <a:srgbClr val="205158"/>
              </a:buClr>
              <a:buFont typeface="Wingdings" panose="05000000000000000000" pitchFamily="2" charset="2"/>
              <a:buChar char="Ø"/>
            </a:pPr>
            <a:r>
              <a:rPr lang="de-DE" sz="2800" dirty="0"/>
              <a:t>Keine Lagerhaltung/Kapitalbindung bei Vereinen</a:t>
            </a:r>
          </a:p>
        </p:txBody>
      </p:sp>
      <p:sp>
        <p:nvSpPr>
          <p:cNvPr id="28" name="Textfeld 27">
            <a:extLst>
              <a:ext uri="{FF2B5EF4-FFF2-40B4-BE49-F238E27FC236}">
                <a16:creationId xmlns:a16="http://schemas.microsoft.com/office/drawing/2014/main" id="{02C9D3CA-C86A-F6C8-EEF7-9A01A738A967}"/>
              </a:ext>
            </a:extLst>
          </p:cNvPr>
          <p:cNvSpPr txBox="1"/>
          <p:nvPr/>
        </p:nvSpPr>
        <p:spPr>
          <a:xfrm>
            <a:off x="7274281" y="1748288"/>
            <a:ext cx="1473479" cy="646331"/>
          </a:xfrm>
          <a:prstGeom prst="rect">
            <a:avLst/>
          </a:prstGeom>
          <a:noFill/>
        </p:spPr>
        <p:txBody>
          <a:bodyPr wrap="square" rtlCol="0">
            <a:spAutoFit/>
          </a:bodyPr>
          <a:lstStyle/>
          <a:p>
            <a:r>
              <a:rPr lang="de-DE" sz="1200" dirty="0"/>
              <a:t>3 Tage wenn alle Unterlagen korrekt eingereicht wurden</a:t>
            </a:r>
            <a:endParaRPr lang="de-CH" sz="1200" dirty="0"/>
          </a:p>
        </p:txBody>
      </p:sp>
    </p:spTree>
    <p:extLst>
      <p:ext uri="{BB962C8B-B14F-4D97-AF65-F5344CB8AC3E}">
        <p14:creationId xmlns:p14="http://schemas.microsoft.com/office/powerpoint/2010/main" val="341654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5"/>
                                        </p:tgtEl>
                                        <p:attrNameLst>
                                          <p:attrName>style.visibility</p:attrName>
                                        </p:attrNameLst>
                                      </p:cBhvr>
                                      <p:to>
                                        <p:strVal val="visible"/>
                                      </p:to>
                                    </p:set>
                                    <p:animEffect transition="in" filter="wipe(down)">
                                      <p:cBhvr>
                                        <p:cTn id="12" dur="500"/>
                                        <p:tgtEl>
                                          <p:spTgt spid="30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par>
                                <p:cTn id="22" presetID="10" presetClass="entr" presetSubtype="0" fill="hold" nodeType="with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xEl>
                                              <p:pRg st="0" end="0"/>
                                            </p:txEl>
                                          </p:spTgt>
                                        </p:tgtEl>
                                        <p:attrNameLst>
                                          <p:attrName>style.visibility</p:attrName>
                                        </p:attrNameLst>
                                      </p:cBhvr>
                                      <p:to>
                                        <p:strVal val="visible"/>
                                      </p:to>
                                    </p:set>
                                    <p:animEffect transition="in" filter="fade">
                                      <p:cBhvr>
                                        <p:cTn id="37" dur="500"/>
                                        <p:tgtEl>
                                          <p:spTgt spid="2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7">
                                            <p:txEl>
                                              <p:pRg st="1" end="1"/>
                                            </p:txEl>
                                          </p:spTgt>
                                        </p:tgtEl>
                                        <p:attrNameLst>
                                          <p:attrName>style.visibility</p:attrName>
                                        </p:attrNameLst>
                                      </p:cBhvr>
                                      <p:to>
                                        <p:strVal val="visible"/>
                                      </p:to>
                                    </p:set>
                                    <p:animEffect transition="in" filter="fade">
                                      <p:cBhvr>
                                        <p:cTn id="42" dur="500"/>
                                        <p:tgtEl>
                                          <p:spTgt spid="27">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7">
                                            <p:txEl>
                                              <p:pRg st="2" end="2"/>
                                            </p:txEl>
                                          </p:spTgt>
                                        </p:tgtEl>
                                        <p:attrNameLst>
                                          <p:attrName>style.visibility</p:attrName>
                                        </p:attrNameLst>
                                      </p:cBhvr>
                                      <p:to>
                                        <p:strVal val="visible"/>
                                      </p:to>
                                    </p:set>
                                    <p:animEffect transition="in" filter="fade">
                                      <p:cBhvr>
                                        <p:cTn id="47" dur="500"/>
                                        <p:tgtEl>
                                          <p:spTgt spid="27">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7">
                                            <p:txEl>
                                              <p:pRg st="3" end="3"/>
                                            </p:txEl>
                                          </p:spTgt>
                                        </p:tgtEl>
                                        <p:attrNameLst>
                                          <p:attrName>style.visibility</p:attrName>
                                        </p:attrNameLst>
                                      </p:cBhvr>
                                      <p:to>
                                        <p:strVal val="visible"/>
                                      </p:to>
                                    </p:set>
                                    <p:animEffect transition="in" filter="fade">
                                      <p:cBhvr>
                                        <p:cTn id="52" dur="500"/>
                                        <p:tgtEl>
                                          <p:spTgt spid="27">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7">
                                            <p:txEl>
                                              <p:pRg st="4" end="4"/>
                                            </p:txEl>
                                          </p:spTgt>
                                        </p:tgtEl>
                                        <p:attrNameLst>
                                          <p:attrName>style.visibility</p:attrName>
                                        </p:attrNameLst>
                                      </p:cBhvr>
                                      <p:to>
                                        <p:strVal val="visible"/>
                                      </p:to>
                                    </p:set>
                                    <p:animEffect transition="in" filter="fade">
                                      <p:cBhvr>
                                        <p:cTn id="57" dur="500"/>
                                        <p:tgtEl>
                                          <p:spTgt spid="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21" grpId="0" animBg="1"/>
      <p:bldP spid="27" grpId="0" build="p"/>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B2BCF0D7-AD45-B3AB-6A70-3228E6D50575}"/>
              </a:ext>
            </a:extLst>
          </p:cNvPr>
          <p:cNvSpPr>
            <a:spLocks noGrp="1"/>
          </p:cNvSpPr>
          <p:nvPr>
            <p:ph type="subTitle" idx="13"/>
          </p:nvPr>
        </p:nvSpPr>
        <p:spPr/>
        <p:txBody>
          <a:bodyPr/>
          <a:lstStyle/>
          <a:p>
            <a:r>
              <a:rPr lang="de-DE" dirty="0"/>
              <a:t>Fragen</a:t>
            </a:r>
            <a:endParaRPr lang="de-CH" dirty="0"/>
          </a:p>
        </p:txBody>
      </p:sp>
      <p:sp>
        <p:nvSpPr>
          <p:cNvPr id="4" name="Titel 3">
            <a:extLst>
              <a:ext uri="{FF2B5EF4-FFF2-40B4-BE49-F238E27FC236}">
                <a16:creationId xmlns:a16="http://schemas.microsoft.com/office/drawing/2014/main" id="{4DCA5E15-5ACB-4BB4-0ECC-E98376697F9F}"/>
              </a:ext>
            </a:extLst>
          </p:cNvPr>
          <p:cNvSpPr>
            <a:spLocks noGrp="1"/>
          </p:cNvSpPr>
          <p:nvPr>
            <p:ph type="ctrTitle"/>
          </p:nvPr>
        </p:nvSpPr>
        <p:spPr/>
        <p:txBody>
          <a:bodyPr/>
          <a:lstStyle/>
          <a:p>
            <a:r>
              <a:rPr lang="de-CH" dirty="0"/>
              <a:t>3. TKGS-Leistungsheft</a:t>
            </a:r>
          </a:p>
        </p:txBody>
      </p:sp>
      <p:sp>
        <p:nvSpPr>
          <p:cNvPr id="5" name="Datumsplatzhalter 4">
            <a:extLst>
              <a:ext uri="{FF2B5EF4-FFF2-40B4-BE49-F238E27FC236}">
                <a16:creationId xmlns:a16="http://schemas.microsoft.com/office/drawing/2014/main" id="{4B1D7A71-DB0A-C707-5157-96A88CD3A9D8}"/>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2B236151-A712-A886-BE6A-58CBE248F458}"/>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52D75FA5-A25D-203A-DF03-22B75F61C368}"/>
              </a:ext>
            </a:extLst>
          </p:cNvPr>
          <p:cNvSpPr>
            <a:spLocks noGrp="1"/>
          </p:cNvSpPr>
          <p:nvPr>
            <p:ph type="sldNum" sz="quarter" idx="4"/>
          </p:nvPr>
        </p:nvSpPr>
        <p:spPr/>
        <p:txBody>
          <a:bodyPr/>
          <a:lstStyle/>
          <a:p>
            <a:fld id="{9B27D4C7-81E0-421A-BC04-9E78EB3959F5}" type="slidenum">
              <a:rPr lang="de-CH" smtClean="0"/>
              <a:pPr/>
              <a:t>16</a:t>
            </a:fld>
            <a:endParaRPr lang="de-CH"/>
          </a:p>
        </p:txBody>
      </p:sp>
      <p:graphicFrame>
        <p:nvGraphicFramePr>
          <p:cNvPr id="8" name="Tabelle 7">
            <a:extLst>
              <a:ext uri="{FF2B5EF4-FFF2-40B4-BE49-F238E27FC236}">
                <a16:creationId xmlns:a16="http://schemas.microsoft.com/office/drawing/2014/main" id="{20770681-DC1C-73AB-3FDE-3490B00FB992}"/>
              </a:ext>
            </a:extLst>
          </p:cNvPr>
          <p:cNvGraphicFramePr>
            <a:graphicFrameLocks noGrp="1"/>
          </p:cNvGraphicFramePr>
          <p:nvPr>
            <p:extLst>
              <p:ext uri="{D42A27DB-BD31-4B8C-83A1-F6EECF244321}">
                <p14:modId xmlns:p14="http://schemas.microsoft.com/office/powerpoint/2010/main" val="1134876170"/>
              </p:ext>
            </p:extLst>
          </p:nvPr>
        </p:nvGraphicFramePr>
        <p:xfrm>
          <a:off x="396239" y="1397000"/>
          <a:ext cx="8351520" cy="4119880"/>
        </p:xfrm>
        <a:graphic>
          <a:graphicData uri="http://schemas.openxmlformats.org/drawingml/2006/table">
            <a:tbl>
              <a:tblPr firstRow="1" bandRow="1">
                <a:tableStyleId>{5C22544A-7EE6-4342-B048-85BDC9FD1C3A}</a:tableStyleId>
              </a:tblPr>
              <a:tblGrid>
                <a:gridCol w="4175760">
                  <a:extLst>
                    <a:ext uri="{9D8B030D-6E8A-4147-A177-3AD203B41FA5}">
                      <a16:colId xmlns:a16="http://schemas.microsoft.com/office/drawing/2014/main" val="3813585359"/>
                    </a:ext>
                  </a:extLst>
                </a:gridCol>
                <a:gridCol w="4175760">
                  <a:extLst>
                    <a:ext uri="{9D8B030D-6E8A-4147-A177-3AD203B41FA5}">
                      <a16:colId xmlns:a16="http://schemas.microsoft.com/office/drawing/2014/main" val="1640748819"/>
                    </a:ext>
                  </a:extLst>
                </a:gridCol>
              </a:tblGrid>
              <a:tr h="370840">
                <a:tc>
                  <a:txBody>
                    <a:bodyPr/>
                    <a:lstStyle/>
                    <a:p>
                      <a:pPr algn="ctr"/>
                      <a:r>
                        <a:rPr lang="de-DE" dirty="0"/>
                        <a:t>?</a:t>
                      </a:r>
                      <a:endParaRPr lang="de-CH" dirty="0"/>
                    </a:p>
                  </a:txBody>
                  <a:tcPr>
                    <a:solidFill>
                      <a:srgbClr val="205158"/>
                    </a:solidFill>
                  </a:tcPr>
                </a:tc>
                <a:tc>
                  <a:txBody>
                    <a:bodyPr/>
                    <a:lstStyle/>
                    <a:p>
                      <a:pPr algn="ctr"/>
                      <a:r>
                        <a:rPr lang="de-DE" dirty="0"/>
                        <a:t>!</a:t>
                      </a:r>
                      <a:endParaRPr lang="de-CH" dirty="0"/>
                    </a:p>
                  </a:txBody>
                  <a:tcPr>
                    <a:solidFill>
                      <a:srgbClr val="205158"/>
                    </a:solidFill>
                  </a:tcPr>
                </a:tc>
                <a:extLst>
                  <a:ext uri="{0D108BD9-81ED-4DB2-BD59-A6C34878D82A}">
                    <a16:rowId xmlns:a16="http://schemas.microsoft.com/office/drawing/2014/main" val="3946467460"/>
                  </a:ext>
                </a:extLst>
              </a:tr>
              <a:tr h="370840">
                <a:tc>
                  <a:txBody>
                    <a:bodyPr/>
                    <a:lstStyle/>
                    <a:p>
                      <a:r>
                        <a:rPr lang="de-DE" dirty="0"/>
                        <a:t>Muss der Verein das LH nicht mehr unterschreiben?</a:t>
                      </a:r>
                      <a:endParaRPr lang="de-CH" dirty="0"/>
                    </a:p>
                  </a:txBody>
                  <a:tcPr>
                    <a:solidFill>
                      <a:srgbClr val="205158">
                        <a:alpha val="30196"/>
                      </a:srgbClr>
                    </a:solidFill>
                  </a:tcPr>
                </a:tc>
                <a:tc>
                  <a:txBody>
                    <a:bodyPr/>
                    <a:lstStyle/>
                    <a:p>
                      <a:r>
                        <a:rPr lang="de-DE" dirty="0"/>
                        <a:t>Nein, Datenkontrolle und Ausstellung geschieht durch die TKGS!</a:t>
                      </a:r>
                      <a:endParaRPr lang="de-CH" dirty="0"/>
                    </a:p>
                  </a:txBody>
                  <a:tcPr>
                    <a:solidFill>
                      <a:srgbClr val="205158">
                        <a:alpha val="30196"/>
                      </a:srgbClr>
                    </a:solidFill>
                  </a:tcPr>
                </a:tc>
                <a:extLst>
                  <a:ext uri="{0D108BD9-81ED-4DB2-BD59-A6C34878D82A}">
                    <a16:rowId xmlns:a16="http://schemas.microsoft.com/office/drawing/2014/main" val="2739929082"/>
                  </a:ext>
                </a:extLst>
              </a:tr>
              <a:tr h="370840">
                <a:tc>
                  <a:txBody>
                    <a:bodyPr/>
                    <a:lstStyle/>
                    <a:p>
                      <a:r>
                        <a:rPr lang="de-DE" dirty="0"/>
                        <a:t>Darf mit dem LH für alle Vereine gestartet werden?</a:t>
                      </a:r>
                      <a:endParaRPr lang="de-CH" dirty="0"/>
                    </a:p>
                  </a:txBody>
                  <a:tcPr>
                    <a:solidFill>
                      <a:srgbClr val="205158">
                        <a:alpha val="10196"/>
                      </a:srgbClr>
                    </a:solidFill>
                  </a:tcPr>
                </a:tc>
                <a:tc>
                  <a:txBody>
                    <a:bodyPr/>
                    <a:lstStyle/>
                    <a:p>
                      <a:r>
                        <a:rPr lang="de-DE" dirty="0"/>
                        <a:t>Ja, wie bisher auch schon!</a:t>
                      </a:r>
                      <a:endParaRPr lang="de-CH" dirty="0"/>
                    </a:p>
                  </a:txBody>
                  <a:tcPr>
                    <a:solidFill>
                      <a:srgbClr val="205158">
                        <a:alpha val="10196"/>
                      </a:srgbClr>
                    </a:solidFill>
                  </a:tcPr>
                </a:tc>
                <a:extLst>
                  <a:ext uri="{0D108BD9-81ED-4DB2-BD59-A6C34878D82A}">
                    <a16:rowId xmlns:a16="http://schemas.microsoft.com/office/drawing/2014/main" val="874023989"/>
                  </a:ext>
                </a:extLst>
              </a:tr>
              <a:tr h="370840">
                <a:tc>
                  <a:txBody>
                    <a:bodyPr/>
                    <a:lstStyle/>
                    <a:p>
                      <a:r>
                        <a:rPr lang="de-DE" dirty="0"/>
                        <a:t>Wird der Verein informiert, wenn ein Mitglied ein LH beantragt?</a:t>
                      </a:r>
                      <a:endParaRPr lang="de-CH" dirty="0"/>
                    </a:p>
                  </a:txBody>
                  <a:tcPr>
                    <a:solidFill>
                      <a:srgbClr val="205158">
                        <a:alpha val="30196"/>
                      </a:srgbClr>
                    </a:solidFill>
                  </a:tcPr>
                </a:tc>
                <a:tc>
                  <a:txBody>
                    <a:bodyPr/>
                    <a:lstStyle/>
                    <a:p>
                      <a:r>
                        <a:rPr lang="de-DE" dirty="0"/>
                        <a:t>Nein, dafür gibt es keine Notwendigkeit!</a:t>
                      </a:r>
                      <a:endParaRPr lang="de-CH" dirty="0"/>
                    </a:p>
                  </a:txBody>
                  <a:tcPr>
                    <a:solidFill>
                      <a:srgbClr val="205158">
                        <a:alpha val="30196"/>
                      </a:srgbClr>
                    </a:solidFill>
                  </a:tcPr>
                </a:tc>
                <a:extLst>
                  <a:ext uri="{0D108BD9-81ED-4DB2-BD59-A6C34878D82A}">
                    <a16:rowId xmlns:a16="http://schemas.microsoft.com/office/drawing/2014/main" val="1796513685"/>
                  </a:ext>
                </a:extLst>
              </a:tr>
              <a:tr h="370840">
                <a:tc>
                  <a:txBody>
                    <a:bodyPr/>
                    <a:lstStyle/>
                    <a:p>
                      <a:r>
                        <a:rPr lang="de-DE" dirty="0"/>
                        <a:t>Wer macht die Eintragung im Stammbaum, dass ein LH ausgestellt wurde?</a:t>
                      </a:r>
                      <a:endParaRPr lang="de-CH" dirty="0"/>
                    </a:p>
                  </a:txBody>
                  <a:tcPr>
                    <a:solidFill>
                      <a:srgbClr val="205158">
                        <a:alpha val="1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chemeClr val="tx1"/>
                          </a:solidFill>
                        </a:rPr>
                        <a:t>Ausstellende Stelle oder andere offizielle Funktionärsfunktion eines SKG-anerkannten </a:t>
                      </a:r>
                      <a:r>
                        <a:rPr lang="de-DE">
                          <a:solidFill>
                            <a:schemeClr val="tx1"/>
                          </a:solidFill>
                        </a:rPr>
                        <a:t>Vereins.</a:t>
                      </a:r>
                      <a:endParaRPr lang="de-CH">
                        <a:solidFill>
                          <a:schemeClr val="tx1"/>
                        </a:solidFill>
                      </a:endParaRPr>
                    </a:p>
                  </a:txBody>
                  <a:tcPr>
                    <a:solidFill>
                      <a:srgbClr val="205158">
                        <a:alpha val="10196"/>
                      </a:srgbClr>
                    </a:solidFill>
                  </a:tcPr>
                </a:tc>
                <a:extLst>
                  <a:ext uri="{0D108BD9-81ED-4DB2-BD59-A6C34878D82A}">
                    <a16:rowId xmlns:a16="http://schemas.microsoft.com/office/drawing/2014/main" val="1395303470"/>
                  </a:ext>
                </a:extLst>
              </a:tr>
              <a:tr h="370840">
                <a:tc>
                  <a:txBody>
                    <a:bodyPr/>
                    <a:lstStyle/>
                    <a:p>
                      <a:r>
                        <a:rPr lang="de-DE" dirty="0"/>
                        <a:t>Muss Art. 3.2 der ABs angepasst werden?</a:t>
                      </a:r>
                      <a:endParaRPr lang="de-CH" dirty="0"/>
                    </a:p>
                  </a:txBody>
                  <a:tcPr>
                    <a:solidFill>
                      <a:srgbClr val="205158">
                        <a:alpha val="30196"/>
                      </a:srgbClr>
                    </a:solidFill>
                  </a:tcPr>
                </a:tc>
                <a:tc>
                  <a:txBody>
                    <a:bodyPr/>
                    <a:lstStyle/>
                    <a:p>
                      <a:r>
                        <a:rPr lang="de-DE" dirty="0"/>
                        <a:t>Ja, der Wortlaut </a:t>
                      </a:r>
                      <a:r>
                        <a:rPr lang="de-DE" dirty="0" err="1"/>
                        <a:t>schliesst</a:t>
                      </a:r>
                      <a:r>
                        <a:rPr lang="de-DE" dirty="0"/>
                        <a:t> weder den bisherigen noch den angestrebten Prozess aus!</a:t>
                      </a:r>
                      <a:endParaRPr lang="de-CH" dirty="0"/>
                    </a:p>
                  </a:txBody>
                  <a:tcPr>
                    <a:solidFill>
                      <a:srgbClr val="205158">
                        <a:alpha val="30196"/>
                      </a:srgbClr>
                    </a:solidFill>
                  </a:tcPr>
                </a:tc>
                <a:extLst>
                  <a:ext uri="{0D108BD9-81ED-4DB2-BD59-A6C34878D82A}">
                    <a16:rowId xmlns:a16="http://schemas.microsoft.com/office/drawing/2014/main" val="2546074548"/>
                  </a:ext>
                </a:extLst>
              </a:tr>
            </a:tbl>
          </a:graphicData>
        </a:graphic>
      </p:graphicFrame>
    </p:spTree>
    <p:extLst>
      <p:ext uri="{BB962C8B-B14F-4D97-AF65-F5344CB8AC3E}">
        <p14:creationId xmlns:p14="http://schemas.microsoft.com/office/powerpoint/2010/main" val="3435616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8">
            <a:extLst>
              <a:ext uri="{FF2B5EF4-FFF2-40B4-BE49-F238E27FC236}">
                <a16:creationId xmlns:a16="http://schemas.microsoft.com/office/drawing/2014/main" id="{0ADA843A-A232-F541-6364-7DA9D581EEC9}"/>
              </a:ext>
            </a:extLst>
          </p:cNvPr>
          <p:cNvPicPr>
            <a:picLocks noGrp="1" noChangeAspect="1"/>
          </p:cNvPicPr>
          <p:nvPr>
            <p:ph idx="1"/>
          </p:nvPr>
        </p:nvPicPr>
        <p:blipFill>
          <a:blip r:embed="rId2"/>
          <a:stretch>
            <a:fillRect/>
          </a:stretch>
        </p:blipFill>
        <p:spPr>
          <a:xfrm>
            <a:off x="396875" y="1895726"/>
            <a:ext cx="7930966" cy="4016272"/>
          </a:xfrm>
        </p:spPr>
      </p:pic>
      <p:sp>
        <p:nvSpPr>
          <p:cNvPr id="3" name="Untertitel 2">
            <a:extLst>
              <a:ext uri="{FF2B5EF4-FFF2-40B4-BE49-F238E27FC236}">
                <a16:creationId xmlns:a16="http://schemas.microsoft.com/office/drawing/2014/main" id="{BF1F81EE-FAAC-4A28-B0E7-AD55332D9B4A}"/>
              </a:ext>
            </a:extLst>
          </p:cNvPr>
          <p:cNvSpPr>
            <a:spLocks noGrp="1"/>
          </p:cNvSpPr>
          <p:nvPr>
            <p:ph type="subTitle" idx="13"/>
          </p:nvPr>
        </p:nvSpPr>
        <p:spPr/>
        <p:txBody>
          <a:bodyPr/>
          <a:lstStyle/>
          <a:p>
            <a:r>
              <a:rPr lang="de-CH" dirty="0"/>
              <a:t>Problemstellung</a:t>
            </a:r>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p:txBody>
          <a:bodyPr wrap="square">
            <a:normAutofit fontScale="90000"/>
          </a:bodyPr>
          <a:lstStyle/>
          <a:p>
            <a:r>
              <a:rPr lang="de-CH" sz="2800" dirty="0"/>
              <a:t>4. Konzeptanpassung sportlicher Schutzdienst</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p:txBody>
          <a:bodyPr/>
          <a:lstStyle/>
          <a:p>
            <a:fld id="{9B27D4C7-81E0-421A-BC04-9E78EB3959F5}" type="slidenum">
              <a:rPr lang="de-CH" smtClean="0"/>
              <a:pPr/>
              <a:t>17</a:t>
            </a:fld>
            <a:endParaRPr lang="de-CH"/>
          </a:p>
        </p:txBody>
      </p:sp>
      <p:sp>
        <p:nvSpPr>
          <p:cNvPr id="10" name="Rechteck 9">
            <a:extLst>
              <a:ext uri="{FF2B5EF4-FFF2-40B4-BE49-F238E27FC236}">
                <a16:creationId xmlns:a16="http://schemas.microsoft.com/office/drawing/2014/main" id="{8D8B1843-A5C0-28F9-84F3-14E814DB46F5}"/>
              </a:ext>
            </a:extLst>
          </p:cNvPr>
          <p:cNvSpPr/>
          <p:nvPr/>
        </p:nvSpPr>
        <p:spPr>
          <a:xfrm>
            <a:off x="906843" y="2758314"/>
            <a:ext cx="4194149" cy="19638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Rechteck 10">
            <a:extLst>
              <a:ext uri="{FF2B5EF4-FFF2-40B4-BE49-F238E27FC236}">
                <a16:creationId xmlns:a16="http://schemas.microsoft.com/office/drawing/2014/main" id="{9756BAD5-45A3-BA5F-A9CD-DECE8F78C458}"/>
              </a:ext>
            </a:extLst>
          </p:cNvPr>
          <p:cNvSpPr/>
          <p:nvPr/>
        </p:nvSpPr>
        <p:spPr>
          <a:xfrm>
            <a:off x="906843" y="3706909"/>
            <a:ext cx="3355319" cy="19638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Rechteck 11">
            <a:extLst>
              <a:ext uri="{FF2B5EF4-FFF2-40B4-BE49-F238E27FC236}">
                <a16:creationId xmlns:a16="http://schemas.microsoft.com/office/drawing/2014/main" id="{C52F8BF0-A02D-D941-2AD0-17DC773B6A39}"/>
              </a:ext>
            </a:extLst>
          </p:cNvPr>
          <p:cNvSpPr/>
          <p:nvPr/>
        </p:nvSpPr>
        <p:spPr>
          <a:xfrm>
            <a:off x="906843" y="3962682"/>
            <a:ext cx="5954936" cy="19638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Rechteck 12">
            <a:extLst>
              <a:ext uri="{FF2B5EF4-FFF2-40B4-BE49-F238E27FC236}">
                <a16:creationId xmlns:a16="http://schemas.microsoft.com/office/drawing/2014/main" id="{EB889FEA-D684-642E-6FFE-A317DA504E3B}"/>
              </a:ext>
            </a:extLst>
          </p:cNvPr>
          <p:cNvSpPr/>
          <p:nvPr/>
        </p:nvSpPr>
        <p:spPr>
          <a:xfrm>
            <a:off x="906843" y="4207119"/>
            <a:ext cx="5259689" cy="19638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425182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FEA03-12F6-FB20-0ACE-64781C2628B1}"/>
            </a:ext>
          </a:extLst>
        </p:cNvPr>
        <p:cNvGrpSpPr/>
        <p:nvPr/>
      </p:nvGrpSpPr>
      <p:grpSpPr>
        <a:xfrm>
          <a:off x="0" y="0"/>
          <a:ext cx="0" cy="0"/>
          <a:chOff x="0" y="0"/>
          <a:chExt cx="0" cy="0"/>
        </a:xfrm>
      </p:grpSpPr>
      <p:sp>
        <p:nvSpPr>
          <p:cNvPr id="8" name="Inhaltsplatzhalter 7">
            <a:extLst>
              <a:ext uri="{FF2B5EF4-FFF2-40B4-BE49-F238E27FC236}">
                <a16:creationId xmlns:a16="http://schemas.microsoft.com/office/drawing/2014/main" id="{2C587171-8B0C-95B6-F6DB-30212DA0D199}"/>
              </a:ext>
            </a:extLst>
          </p:cNvPr>
          <p:cNvSpPr>
            <a:spLocks noGrp="1"/>
          </p:cNvSpPr>
          <p:nvPr>
            <p:ph idx="1"/>
          </p:nvPr>
        </p:nvSpPr>
        <p:spPr/>
        <p:txBody>
          <a:bodyPr/>
          <a:lstStyle/>
          <a:p>
            <a:r>
              <a:rPr lang="de-CH" dirty="0"/>
              <a:t>Jahresrückmeldung durch Schutzdiensthelfer seit ca. drei Jahren</a:t>
            </a:r>
          </a:p>
          <a:p>
            <a:pPr lvl="1"/>
            <a:r>
              <a:rPr lang="de-CH" dirty="0"/>
              <a:t>Aussagekraft in Bezug auf Hundeführer nicht zuverlässig</a:t>
            </a:r>
          </a:p>
          <a:p>
            <a:pPr lvl="1"/>
            <a:r>
              <a:rPr lang="de-CH" dirty="0"/>
              <a:t>Controlling für die Organisationen sehr aufwändig</a:t>
            </a:r>
          </a:p>
          <a:p>
            <a:pPr marL="457200" lvl="1" indent="0">
              <a:buNone/>
            </a:pPr>
            <a:endParaRPr lang="de-CH" dirty="0"/>
          </a:p>
          <a:p>
            <a:r>
              <a:rPr lang="de-CH" dirty="0">
                <a:solidFill>
                  <a:srgbClr val="FF0000"/>
                </a:solidFill>
              </a:rPr>
              <a:t>Die internationale Lage hat sich in Bezug auf Schutzdienst verschärft</a:t>
            </a:r>
            <a:endParaRPr lang="de-CH" dirty="0"/>
          </a:p>
          <a:p>
            <a:r>
              <a:rPr lang="de-CH" dirty="0"/>
              <a:t>Schweiz hat eine gute gesetzliche Grundlage</a:t>
            </a:r>
          </a:p>
          <a:p>
            <a:r>
              <a:rPr lang="de-CH" dirty="0"/>
              <a:t>Schweiz hat eine etablierte Helferausbildung</a:t>
            </a:r>
          </a:p>
          <a:p>
            <a:r>
              <a:rPr lang="de-CH" b="1" dirty="0">
                <a:solidFill>
                  <a:srgbClr val="FF0000"/>
                </a:solidFill>
              </a:rPr>
              <a:t>Umsetzung muss konsequent erfolgen</a:t>
            </a:r>
          </a:p>
          <a:p>
            <a:pPr marL="0" indent="0">
              <a:buNone/>
            </a:pPr>
            <a:endParaRPr lang="de-CH" dirty="0"/>
          </a:p>
          <a:p>
            <a:endParaRPr lang="de-CH" dirty="0"/>
          </a:p>
        </p:txBody>
      </p:sp>
      <p:sp>
        <p:nvSpPr>
          <p:cNvPr id="3" name="Untertitel 2">
            <a:extLst>
              <a:ext uri="{FF2B5EF4-FFF2-40B4-BE49-F238E27FC236}">
                <a16:creationId xmlns:a16="http://schemas.microsoft.com/office/drawing/2014/main" id="{13253366-0302-6AD0-66D6-59D230225E47}"/>
              </a:ext>
            </a:extLst>
          </p:cNvPr>
          <p:cNvSpPr>
            <a:spLocks noGrp="1"/>
          </p:cNvSpPr>
          <p:nvPr>
            <p:ph type="subTitle" idx="13"/>
          </p:nvPr>
        </p:nvSpPr>
        <p:spPr/>
        <p:txBody>
          <a:bodyPr/>
          <a:lstStyle/>
          <a:p>
            <a:r>
              <a:rPr lang="de-CH" dirty="0"/>
              <a:t>Lösungsansatz</a:t>
            </a:r>
          </a:p>
        </p:txBody>
      </p:sp>
      <p:sp>
        <p:nvSpPr>
          <p:cNvPr id="4" name="Titel 3">
            <a:extLst>
              <a:ext uri="{FF2B5EF4-FFF2-40B4-BE49-F238E27FC236}">
                <a16:creationId xmlns:a16="http://schemas.microsoft.com/office/drawing/2014/main" id="{88CB15B3-D418-48DA-105B-1E4734244CA4}"/>
              </a:ext>
            </a:extLst>
          </p:cNvPr>
          <p:cNvSpPr>
            <a:spLocks noGrp="1"/>
          </p:cNvSpPr>
          <p:nvPr>
            <p:ph type="ctrTitle"/>
          </p:nvPr>
        </p:nvSpPr>
        <p:spPr/>
        <p:txBody>
          <a:bodyPr wrap="square">
            <a:normAutofit fontScale="90000"/>
          </a:bodyPr>
          <a:lstStyle/>
          <a:p>
            <a:r>
              <a:rPr lang="de-CH" sz="2800" dirty="0"/>
              <a:t>4. Konzeptanpassung sportlicher Schutzdienst</a:t>
            </a:r>
          </a:p>
        </p:txBody>
      </p:sp>
      <p:sp>
        <p:nvSpPr>
          <p:cNvPr id="5" name="Datumsplatzhalter 4">
            <a:extLst>
              <a:ext uri="{FF2B5EF4-FFF2-40B4-BE49-F238E27FC236}">
                <a16:creationId xmlns:a16="http://schemas.microsoft.com/office/drawing/2014/main" id="{36A7C0A2-4159-A771-E792-654C688B6A59}"/>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43896E0D-2CD0-7EFF-88AB-CAA2C6201432}"/>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FBCF3CF7-61DD-DD9C-F8FB-E7AFB07DA664}"/>
              </a:ext>
            </a:extLst>
          </p:cNvPr>
          <p:cNvSpPr>
            <a:spLocks noGrp="1"/>
          </p:cNvSpPr>
          <p:nvPr>
            <p:ph type="sldNum" sz="quarter" idx="4"/>
          </p:nvPr>
        </p:nvSpPr>
        <p:spPr/>
        <p:txBody>
          <a:bodyPr/>
          <a:lstStyle/>
          <a:p>
            <a:fld id="{9B27D4C7-81E0-421A-BC04-9E78EB3959F5}" type="slidenum">
              <a:rPr lang="de-CH" smtClean="0"/>
              <a:pPr/>
              <a:t>18</a:t>
            </a:fld>
            <a:endParaRPr lang="de-CH"/>
          </a:p>
        </p:txBody>
      </p:sp>
    </p:spTree>
    <p:extLst>
      <p:ext uri="{BB962C8B-B14F-4D97-AF65-F5344CB8AC3E}">
        <p14:creationId xmlns:p14="http://schemas.microsoft.com/office/powerpoint/2010/main" val="171787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DD3CD-BB8D-45A0-18C1-2A4B171F0D25}"/>
            </a:ext>
          </a:extLst>
        </p:cNvPr>
        <p:cNvGrpSpPr/>
        <p:nvPr/>
      </p:nvGrpSpPr>
      <p:grpSpPr>
        <a:xfrm>
          <a:off x="0" y="0"/>
          <a:ext cx="0" cy="0"/>
          <a:chOff x="0" y="0"/>
          <a:chExt cx="0" cy="0"/>
        </a:xfrm>
      </p:grpSpPr>
      <p:sp>
        <p:nvSpPr>
          <p:cNvPr id="8" name="Inhaltsplatzhalter 7">
            <a:extLst>
              <a:ext uri="{FF2B5EF4-FFF2-40B4-BE49-F238E27FC236}">
                <a16:creationId xmlns:a16="http://schemas.microsoft.com/office/drawing/2014/main" id="{EA01F6D0-A5A8-C0F5-5B1D-3A291D0F0B1B}"/>
              </a:ext>
            </a:extLst>
          </p:cNvPr>
          <p:cNvSpPr>
            <a:spLocks noGrp="1"/>
          </p:cNvSpPr>
          <p:nvPr>
            <p:ph idx="1"/>
          </p:nvPr>
        </p:nvSpPr>
        <p:spPr/>
        <p:txBody>
          <a:bodyPr/>
          <a:lstStyle/>
          <a:p>
            <a:pPr marL="0" indent="0">
              <a:buNone/>
            </a:pPr>
            <a:endParaRPr lang="de-CH" dirty="0"/>
          </a:p>
          <a:p>
            <a:endParaRPr lang="de-CH" dirty="0"/>
          </a:p>
        </p:txBody>
      </p:sp>
      <p:sp>
        <p:nvSpPr>
          <p:cNvPr id="3" name="Untertitel 2">
            <a:extLst>
              <a:ext uri="{FF2B5EF4-FFF2-40B4-BE49-F238E27FC236}">
                <a16:creationId xmlns:a16="http://schemas.microsoft.com/office/drawing/2014/main" id="{86CF4478-091E-4A79-D63A-6AA8AA15670C}"/>
              </a:ext>
            </a:extLst>
          </p:cNvPr>
          <p:cNvSpPr>
            <a:spLocks noGrp="1"/>
          </p:cNvSpPr>
          <p:nvPr>
            <p:ph type="subTitle" idx="13"/>
          </p:nvPr>
        </p:nvSpPr>
        <p:spPr/>
        <p:txBody>
          <a:bodyPr/>
          <a:lstStyle/>
          <a:p>
            <a:r>
              <a:rPr lang="de-CH" dirty="0"/>
              <a:t>Organisationen mit anerkannter SDH </a:t>
            </a:r>
            <a:r>
              <a:rPr lang="de-CH" dirty="0" err="1"/>
              <a:t>Ausb</a:t>
            </a:r>
            <a:r>
              <a:rPr lang="de-CH" dirty="0"/>
              <a:t> und Zielsetzung von TKGS Prüfungen</a:t>
            </a:r>
          </a:p>
        </p:txBody>
      </p:sp>
      <p:sp>
        <p:nvSpPr>
          <p:cNvPr id="4" name="Titel 3">
            <a:extLst>
              <a:ext uri="{FF2B5EF4-FFF2-40B4-BE49-F238E27FC236}">
                <a16:creationId xmlns:a16="http://schemas.microsoft.com/office/drawing/2014/main" id="{7D6C1906-DBEE-5BEF-DBCC-820A45A08E5F}"/>
              </a:ext>
            </a:extLst>
          </p:cNvPr>
          <p:cNvSpPr>
            <a:spLocks noGrp="1"/>
          </p:cNvSpPr>
          <p:nvPr>
            <p:ph type="ctrTitle"/>
          </p:nvPr>
        </p:nvSpPr>
        <p:spPr/>
        <p:txBody>
          <a:bodyPr wrap="square">
            <a:normAutofit fontScale="90000"/>
          </a:bodyPr>
          <a:lstStyle/>
          <a:p>
            <a:r>
              <a:rPr lang="de-CH" sz="2800" dirty="0"/>
              <a:t>4. Konzeptanpassung sportlicher Schutzdienst</a:t>
            </a:r>
          </a:p>
        </p:txBody>
      </p:sp>
      <p:sp>
        <p:nvSpPr>
          <p:cNvPr id="5" name="Datumsplatzhalter 4">
            <a:extLst>
              <a:ext uri="{FF2B5EF4-FFF2-40B4-BE49-F238E27FC236}">
                <a16:creationId xmlns:a16="http://schemas.microsoft.com/office/drawing/2014/main" id="{A3BF0E61-43A4-3221-E905-13B208D380D7}"/>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6384E65C-CF55-4918-54C6-FA158DEADA30}"/>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2BF8008A-C86E-BCEB-F7F6-9DF00ADCD43E}"/>
              </a:ext>
            </a:extLst>
          </p:cNvPr>
          <p:cNvSpPr>
            <a:spLocks noGrp="1"/>
          </p:cNvSpPr>
          <p:nvPr>
            <p:ph type="sldNum" sz="quarter" idx="4"/>
          </p:nvPr>
        </p:nvSpPr>
        <p:spPr/>
        <p:txBody>
          <a:bodyPr/>
          <a:lstStyle/>
          <a:p>
            <a:fld id="{9B27D4C7-81E0-421A-BC04-9E78EB3959F5}" type="slidenum">
              <a:rPr lang="de-CH" smtClean="0"/>
              <a:pPr/>
              <a:t>19</a:t>
            </a:fld>
            <a:endParaRPr lang="de-CH"/>
          </a:p>
        </p:txBody>
      </p:sp>
      <p:pic>
        <p:nvPicPr>
          <p:cNvPr id="11" name="Inhaltsplatzhalter 10">
            <a:extLst>
              <a:ext uri="{FF2B5EF4-FFF2-40B4-BE49-F238E27FC236}">
                <a16:creationId xmlns:a16="http://schemas.microsoft.com/office/drawing/2014/main" id="{E9CE63AA-658B-8E3F-2CDC-281C6441B39B}"/>
              </a:ext>
            </a:extLst>
          </p:cNvPr>
          <p:cNvPicPr>
            <a:picLocks noChangeAspect="1"/>
          </p:cNvPicPr>
          <p:nvPr/>
        </p:nvPicPr>
        <p:blipFill>
          <a:blip r:embed="rId2"/>
          <a:stretch>
            <a:fillRect/>
          </a:stretch>
        </p:blipFill>
        <p:spPr>
          <a:xfrm>
            <a:off x="4338367" y="3197559"/>
            <a:ext cx="4409393" cy="1068402"/>
          </a:xfrm>
          <a:prstGeom prst="rect">
            <a:avLst/>
          </a:prstGeom>
        </p:spPr>
      </p:pic>
      <p:pic>
        <p:nvPicPr>
          <p:cNvPr id="9" name="Grafik 8">
            <a:extLst>
              <a:ext uri="{FF2B5EF4-FFF2-40B4-BE49-F238E27FC236}">
                <a16:creationId xmlns:a16="http://schemas.microsoft.com/office/drawing/2014/main" id="{7444F602-1D16-51ED-3636-CA3E8479950E}"/>
              </a:ext>
            </a:extLst>
          </p:cNvPr>
          <p:cNvPicPr>
            <a:picLocks noChangeAspect="1"/>
          </p:cNvPicPr>
          <p:nvPr/>
        </p:nvPicPr>
        <p:blipFill>
          <a:blip r:embed="rId3"/>
          <a:stretch>
            <a:fillRect/>
          </a:stretch>
        </p:blipFill>
        <p:spPr>
          <a:xfrm>
            <a:off x="3758460" y="2046402"/>
            <a:ext cx="1400370" cy="809738"/>
          </a:xfrm>
          <a:prstGeom prst="rect">
            <a:avLst/>
          </a:prstGeom>
        </p:spPr>
      </p:pic>
      <p:pic>
        <p:nvPicPr>
          <p:cNvPr id="13" name="Grafik 12">
            <a:extLst>
              <a:ext uri="{FF2B5EF4-FFF2-40B4-BE49-F238E27FC236}">
                <a16:creationId xmlns:a16="http://schemas.microsoft.com/office/drawing/2014/main" id="{EF07BFB2-D907-223E-178E-74656BF760E3}"/>
              </a:ext>
            </a:extLst>
          </p:cNvPr>
          <p:cNvPicPr>
            <a:picLocks noChangeAspect="1"/>
          </p:cNvPicPr>
          <p:nvPr/>
        </p:nvPicPr>
        <p:blipFill>
          <a:blip r:embed="rId4"/>
          <a:stretch>
            <a:fillRect/>
          </a:stretch>
        </p:blipFill>
        <p:spPr>
          <a:xfrm>
            <a:off x="1208308" y="2974217"/>
            <a:ext cx="1543265" cy="1629002"/>
          </a:xfrm>
          <a:prstGeom prst="rect">
            <a:avLst/>
          </a:prstGeom>
        </p:spPr>
      </p:pic>
      <p:pic>
        <p:nvPicPr>
          <p:cNvPr id="15" name="Grafik 14">
            <a:extLst>
              <a:ext uri="{FF2B5EF4-FFF2-40B4-BE49-F238E27FC236}">
                <a16:creationId xmlns:a16="http://schemas.microsoft.com/office/drawing/2014/main" id="{97FE5EDF-0612-6F67-7C9E-4BC51B08DA12}"/>
              </a:ext>
            </a:extLst>
          </p:cNvPr>
          <p:cNvPicPr>
            <a:picLocks noChangeAspect="1"/>
          </p:cNvPicPr>
          <p:nvPr/>
        </p:nvPicPr>
        <p:blipFill>
          <a:blip r:embed="rId5"/>
          <a:stretch>
            <a:fillRect/>
          </a:stretch>
        </p:blipFill>
        <p:spPr>
          <a:xfrm>
            <a:off x="3367880" y="4850766"/>
            <a:ext cx="2181529" cy="1066949"/>
          </a:xfrm>
          <a:prstGeom prst="rect">
            <a:avLst/>
          </a:prstGeom>
        </p:spPr>
      </p:pic>
    </p:spTree>
    <p:extLst>
      <p:ext uri="{BB962C8B-B14F-4D97-AF65-F5344CB8AC3E}">
        <p14:creationId xmlns:p14="http://schemas.microsoft.com/office/powerpoint/2010/main" val="4218764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AA1BBEA3-EF9F-411E-94D0-EB975537578C}"/>
              </a:ext>
            </a:extLst>
          </p:cNvPr>
          <p:cNvSpPr>
            <a:spLocks noGrp="1"/>
          </p:cNvSpPr>
          <p:nvPr>
            <p:ph type="subTitle" idx="13"/>
          </p:nvPr>
        </p:nvSpPr>
        <p:spPr/>
        <p:txBody>
          <a:bodyPr/>
          <a:lstStyle/>
          <a:p>
            <a:endParaRPr lang="de-CH"/>
          </a:p>
        </p:txBody>
      </p:sp>
      <p:sp>
        <p:nvSpPr>
          <p:cNvPr id="4" name="Titel 3">
            <a:extLst>
              <a:ext uri="{FF2B5EF4-FFF2-40B4-BE49-F238E27FC236}">
                <a16:creationId xmlns:a16="http://schemas.microsoft.com/office/drawing/2014/main" id="{C87C0F9D-3D1B-4718-886B-2A5A1E93A511}"/>
              </a:ext>
            </a:extLst>
          </p:cNvPr>
          <p:cNvSpPr>
            <a:spLocks noGrp="1"/>
          </p:cNvSpPr>
          <p:nvPr>
            <p:ph type="ctrTitle"/>
          </p:nvPr>
        </p:nvSpPr>
        <p:spPr/>
        <p:txBody>
          <a:bodyPr/>
          <a:lstStyle/>
          <a:p>
            <a:r>
              <a:rPr lang="de-CH" dirty="0"/>
              <a:t>1. Begrüssung</a:t>
            </a:r>
          </a:p>
        </p:txBody>
      </p:sp>
      <p:sp>
        <p:nvSpPr>
          <p:cNvPr id="5" name="Datumsplatzhalter 4">
            <a:extLst>
              <a:ext uri="{FF2B5EF4-FFF2-40B4-BE49-F238E27FC236}">
                <a16:creationId xmlns:a16="http://schemas.microsoft.com/office/drawing/2014/main" id="{BF59AE7C-D28A-45AF-89E3-5AD894167C92}"/>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C834009C-FFE1-4350-B060-7439390EC50F}"/>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BDCC3B04-839B-4C0B-97D1-E4213400375B}"/>
              </a:ext>
            </a:extLst>
          </p:cNvPr>
          <p:cNvSpPr>
            <a:spLocks noGrp="1"/>
          </p:cNvSpPr>
          <p:nvPr>
            <p:ph type="sldNum" sz="quarter" idx="4"/>
          </p:nvPr>
        </p:nvSpPr>
        <p:spPr/>
        <p:txBody>
          <a:bodyPr/>
          <a:lstStyle/>
          <a:p>
            <a:fld id="{9B27D4C7-81E0-421A-BC04-9E78EB3959F5}" type="slidenum">
              <a:rPr lang="de-CH" smtClean="0"/>
              <a:pPr/>
              <a:t>2</a:t>
            </a:fld>
            <a:endParaRPr lang="de-CH"/>
          </a:p>
        </p:txBody>
      </p:sp>
      <p:pic>
        <p:nvPicPr>
          <p:cNvPr id="8" name="Picture 2" descr="Herzlich Willkommen&quot; Bilder – Durchsuchen 2,617 Archivfotos, Vektorgrafiken  und Videos | Adobe Stock">
            <a:extLst>
              <a:ext uri="{FF2B5EF4-FFF2-40B4-BE49-F238E27FC236}">
                <a16:creationId xmlns:a16="http://schemas.microsoft.com/office/drawing/2014/main" id="{1D813C86-D0FB-109D-7CB1-1EBDB8AA4C9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463806" y="1720515"/>
            <a:ext cx="6216388" cy="3157531"/>
          </a:xfrm>
          <a:prstGeom prst="rect">
            <a:avLst/>
          </a:prstGeom>
          <a:noFill/>
          <a:effectLst/>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DE02164E-B940-54F3-98B5-57D90348C6E2}"/>
              </a:ext>
            </a:extLst>
          </p:cNvPr>
          <p:cNvSpPr txBox="1"/>
          <p:nvPr/>
        </p:nvSpPr>
        <p:spPr>
          <a:xfrm>
            <a:off x="676053" y="5459605"/>
            <a:ext cx="7805394" cy="707886"/>
          </a:xfrm>
          <a:prstGeom prst="rect">
            <a:avLst/>
          </a:prstGeom>
          <a:noFill/>
        </p:spPr>
        <p:txBody>
          <a:bodyPr wrap="square" rtlCol="0">
            <a:spAutoFit/>
          </a:bodyPr>
          <a:lstStyle/>
          <a:p>
            <a:pPr algn="ctr"/>
            <a:r>
              <a:rPr lang="de-DE" sz="2000" dirty="0"/>
              <a:t>Diese PowerPoint Präsentation wird nach der Konferenz auf der TKGS-HP aufgeschaltet.</a:t>
            </a:r>
            <a:endParaRPr lang="de-CH" sz="2000" dirty="0"/>
          </a:p>
        </p:txBody>
      </p:sp>
    </p:spTree>
    <p:extLst>
      <p:ext uri="{BB962C8B-B14F-4D97-AF65-F5344CB8AC3E}">
        <p14:creationId xmlns:p14="http://schemas.microsoft.com/office/powerpoint/2010/main" val="1738677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3E721-03C0-4D90-F86C-4438A55FA829}"/>
            </a:ext>
          </a:extLst>
        </p:cNvPr>
        <p:cNvGrpSpPr/>
        <p:nvPr/>
      </p:nvGrpSpPr>
      <p:grpSpPr>
        <a:xfrm>
          <a:off x="0" y="0"/>
          <a:ext cx="0" cy="0"/>
          <a:chOff x="0" y="0"/>
          <a:chExt cx="0" cy="0"/>
        </a:xfrm>
      </p:grpSpPr>
      <p:sp>
        <p:nvSpPr>
          <p:cNvPr id="8" name="Inhaltsplatzhalter 7">
            <a:extLst>
              <a:ext uri="{FF2B5EF4-FFF2-40B4-BE49-F238E27FC236}">
                <a16:creationId xmlns:a16="http://schemas.microsoft.com/office/drawing/2014/main" id="{DA4DC815-11C7-7381-E04F-A2116F0A4789}"/>
              </a:ext>
            </a:extLst>
          </p:cNvPr>
          <p:cNvSpPr>
            <a:spLocks noGrp="1"/>
          </p:cNvSpPr>
          <p:nvPr>
            <p:ph idx="1"/>
          </p:nvPr>
        </p:nvSpPr>
        <p:spPr/>
        <p:txBody>
          <a:bodyPr/>
          <a:lstStyle/>
          <a:p>
            <a:endParaRPr lang="de-CH" dirty="0"/>
          </a:p>
          <a:p>
            <a:endParaRPr lang="de-CH" dirty="0"/>
          </a:p>
          <a:p>
            <a:r>
              <a:rPr lang="de-CH" dirty="0"/>
              <a:t>Eine Liste aller im Schutzdienst arbeitenden Hunde unter der Prüfungsordnungen der TKGS (verbindliche Auskunftsmöglichkeit)</a:t>
            </a:r>
          </a:p>
          <a:p>
            <a:r>
              <a:rPr lang="de-CH" dirty="0"/>
              <a:t>Einhaltung und Controlling der gesetzlichen Vorgaben</a:t>
            </a:r>
          </a:p>
          <a:p>
            <a:r>
              <a:rPr lang="de-CH" dirty="0"/>
              <a:t>Einfaches Controlling</a:t>
            </a:r>
          </a:p>
          <a:p>
            <a:endParaRPr lang="de-CH" dirty="0"/>
          </a:p>
        </p:txBody>
      </p:sp>
      <p:sp>
        <p:nvSpPr>
          <p:cNvPr id="3" name="Untertitel 2">
            <a:extLst>
              <a:ext uri="{FF2B5EF4-FFF2-40B4-BE49-F238E27FC236}">
                <a16:creationId xmlns:a16="http://schemas.microsoft.com/office/drawing/2014/main" id="{707E7DEC-5DF9-0A71-35B8-99CE67A175C5}"/>
              </a:ext>
            </a:extLst>
          </p:cNvPr>
          <p:cNvSpPr>
            <a:spLocks noGrp="1"/>
          </p:cNvSpPr>
          <p:nvPr>
            <p:ph type="subTitle" idx="13"/>
          </p:nvPr>
        </p:nvSpPr>
        <p:spPr/>
        <p:txBody>
          <a:bodyPr/>
          <a:lstStyle/>
          <a:p>
            <a:r>
              <a:rPr lang="de-CH" dirty="0"/>
              <a:t>Hauptfokus in Bezug auf Umsetzung der gesetzlichen Vorgaben</a:t>
            </a:r>
          </a:p>
        </p:txBody>
      </p:sp>
      <p:sp>
        <p:nvSpPr>
          <p:cNvPr id="4" name="Titel 3">
            <a:extLst>
              <a:ext uri="{FF2B5EF4-FFF2-40B4-BE49-F238E27FC236}">
                <a16:creationId xmlns:a16="http://schemas.microsoft.com/office/drawing/2014/main" id="{4EDD9A91-857F-6095-374A-99E1910274C9}"/>
              </a:ext>
            </a:extLst>
          </p:cNvPr>
          <p:cNvSpPr>
            <a:spLocks noGrp="1"/>
          </p:cNvSpPr>
          <p:nvPr>
            <p:ph type="ctrTitle"/>
          </p:nvPr>
        </p:nvSpPr>
        <p:spPr/>
        <p:txBody>
          <a:bodyPr wrap="square">
            <a:normAutofit fontScale="90000"/>
          </a:bodyPr>
          <a:lstStyle/>
          <a:p>
            <a:r>
              <a:rPr lang="de-CH" sz="2800" dirty="0"/>
              <a:t>4. Konzeptanpassung sportlicher Schutzdienst</a:t>
            </a:r>
          </a:p>
        </p:txBody>
      </p:sp>
      <p:sp>
        <p:nvSpPr>
          <p:cNvPr id="5" name="Datumsplatzhalter 4">
            <a:extLst>
              <a:ext uri="{FF2B5EF4-FFF2-40B4-BE49-F238E27FC236}">
                <a16:creationId xmlns:a16="http://schemas.microsoft.com/office/drawing/2014/main" id="{5D8E1716-431A-5B92-7E11-53CFA7853B6F}"/>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B2705B1F-CB00-F07D-18AF-C7894400396F}"/>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3C861618-2A9E-DC23-4B7B-ADEC774C38F5}"/>
              </a:ext>
            </a:extLst>
          </p:cNvPr>
          <p:cNvSpPr>
            <a:spLocks noGrp="1"/>
          </p:cNvSpPr>
          <p:nvPr>
            <p:ph type="sldNum" sz="quarter" idx="4"/>
          </p:nvPr>
        </p:nvSpPr>
        <p:spPr/>
        <p:txBody>
          <a:bodyPr/>
          <a:lstStyle/>
          <a:p>
            <a:fld id="{9B27D4C7-81E0-421A-BC04-9E78EB3959F5}" type="slidenum">
              <a:rPr lang="de-CH" smtClean="0"/>
              <a:pPr/>
              <a:t>20</a:t>
            </a:fld>
            <a:endParaRPr lang="de-CH"/>
          </a:p>
        </p:txBody>
      </p:sp>
    </p:spTree>
    <p:extLst>
      <p:ext uri="{BB962C8B-B14F-4D97-AF65-F5344CB8AC3E}">
        <p14:creationId xmlns:p14="http://schemas.microsoft.com/office/powerpoint/2010/main" val="2982999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D3BD0-CD5D-C82D-D168-E2945E703EE0}"/>
            </a:ext>
          </a:extLst>
        </p:cNvPr>
        <p:cNvGrpSpPr/>
        <p:nvPr/>
      </p:nvGrpSpPr>
      <p:grpSpPr>
        <a:xfrm>
          <a:off x="0" y="0"/>
          <a:ext cx="0" cy="0"/>
          <a:chOff x="0" y="0"/>
          <a:chExt cx="0" cy="0"/>
        </a:xfrm>
      </p:grpSpPr>
      <p:sp>
        <p:nvSpPr>
          <p:cNvPr id="8" name="Inhaltsplatzhalter 7">
            <a:extLst>
              <a:ext uri="{FF2B5EF4-FFF2-40B4-BE49-F238E27FC236}">
                <a16:creationId xmlns:a16="http://schemas.microsoft.com/office/drawing/2014/main" id="{EAB839E4-6C3C-1557-EA84-A75D006AC290}"/>
              </a:ext>
            </a:extLst>
          </p:cNvPr>
          <p:cNvSpPr>
            <a:spLocks noGrp="1"/>
          </p:cNvSpPr>
          <p:nvPr>
            <p:ph idx="1"/>
          </p:nvPr>
        </p:nvSpPr>
        <p:spPr/>
        <p:txBody>
          <a:bodyPr/>
          <a:lstStyle/>
          <a:p>
            <a:endParaRPr lang="de-CH" dirty="0"/>
          </a:p>
          <a:p>
            <a:endParaRPr lang="de-CH" dirty="0"/>
          </a:p>
          <a:p>
            <a:r>
              <a:rPr lang="de-CH" dirty="0"/>
              <a:t>Erfassung der Hunde und Angaben Hundeführer mit Leumundsbestätigung/ AMICUS digital bei TKGS</a:t>
            </a:r>
          </a:p>
          <a:p>
            <a:r>
              <a:rPr lang="de-CH" dirty="0"/>
              <a:t>Bestätigung der Grundausbildung durch die SDH unserer Organisationen</a:t>
            </a:r>
          </a:p>
          <a:p>
            <a:r>
              <a:rPr lang="de-CH" dirty="0"/>
              <a:t>BH/VT innerhalb von 2 Jahren und jährliche Prüfungspflicht bis vollendetes 8. Lebensjahr </a:t>
            </a:r>
          </a:p>
          <a:p>
            <a:pPr marL="0" indent="0">
              <a:buNone/>
            </a:pPr>
            <a:endParaRPr lang="de-CH" dirty="0"/>
          </a:p>
        </p:txBody>
      </p:sp>
      <p:sp>
        <p:nvSpPr>
          <p:cNvPr id="3" name="Untertitel 2">
            <a:extLst>
              <a:ext uri="{FF2B5EF4-FFF2-40B4-BE49-F238E27FC236}">
                <a16:creationId xmlns:a16="http://schemas.microsoft.com/office/drawing/2014/main" id="{CD6C5856-B4A7-31CF-5F59-BA0C2EAD0B95}"/>
              </a:ext>
            </a:extLst>
          </p:cNvPr>
          <p:cNvSpPr>
            <a:spLocks noGrp="1"/>
          </p:cNvSpPr>
          <p:nvPr>
            <p:ph type="subTitle" idx="13"/>
          </p:nvPr>
        </p:nvSpPr>
        <p:spPr/>
        <p:txBody>
          <a:bodyPr/>
          <a:lstStyle/>
          <a:p>
            <a:r>
              <a:rPr lang="de-CH" dirty="0"/>
              <a:t>Konzept</a:t>
            </a:r>
          </a:p>
        </p:txBody>
      </p:sp>
      <p:sp>
        <p:nvSpPr>
          <p:cNvPr id="4" name="Titel 3">
            <a:extLst>
              <a:ext uri="{FF2B5EF4-FFF2-40B4-BE49-F238E27FC236}">
                <a16:creationId xmlns:a16="http://schemas.microsoft.com/office/drawing/2014/main" id="{1E9F5995-62A3-0B82-34DC-C64512D4F0EF}"/>
              </a:ext>
            </a:extLst>
          </p:cNvPr>
          <p:cNvSpPr>
            <a:spLocks noGrp="1"/>
          </p:cNvSpPr>
          <p:nvPr>
            <p:ph type="ctrTitle"/>
          </p:nvPr>
        </p:nvSpPr>
        <p:spPr/>
        <p:txBody>
          <a:bodyPr wrap="square">
            <a:normAutofit fontScale="90000"/>
          </a:bodyPr>
          <a:lstStyle/>
          <a:p>
            <a:r>
              <a:rPr lang="de-CH" sz="2800" dirty="0"/>
              <a:t>4. Konzeptanpassung sportlicher Schutzdienst</a:t>
            </a:r>
          </a:p>
        </p:txBody>
      </p:sp>
      <p:sp>
        <p:nvSpPr>
          <p:cNvPr id="5" name="Datumsplatzhalter 4">
            <a:extLst>
              <a:ext uri="{FF2B5EF4-FFF2-40B4-BE49-F238E27FC236}">
                <a16:creationId xmlns:a16="http://schemas.microsoft.com/office/drawing/2014/main" id="{73BC5365-16C6-221E-BCCB-6CF8ACE4871C}"/>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59E7282B-6AAC-DCA6-BC11-D5CE3034B334}"/>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61CB1622-59E9-A9C0-5BD8-6753E0FEF3A8}"/>
              </a:ext>
            </a:extLst>
          </p:cNvPr>
          <p:cNvSpPr>
            <a:spLocks noGrp="1"/>
          </p:cNvSpPr>
          <p:nvPr>
            <p:ph type="sldNum" sz="quarter" idx="4"/>
          </p:nvPr>
        </p:nvSpPr>
        <p:spPr/>
        <p:txBody>
          <a:bodyPr/>
          <a:lstStyle/>
          <a:p>
            <a:fld id="{9B27D4C7-81E0-421A-BC04-9E78EB3959F5}" type="slidenum">
              <a:rPr lang="de-CH" smtClean="0"/>
              <a:pPr/>
              <a:t>21</a:t>
            </a:fld>
            <a:endParaRPr lang="de-CH"/>
          </a:p>
        </p:txBody>
      </p:sp>
    </p:spTree>
    <p:extLst>
      <p:ext uri="{BB962C8B-B14F-4D97-AF65-F5344CB8AC3E}">
        <p14:creationId xmlns:p14="http://schemas.microsoft.com/office/powerpoint/2010/main" val="28127493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4D16E-0FC6-A014-D98B-4A4ABCBE4EB7}"/>
            </a:ext>
          </a:extLst>
        </p:cNvPr>
        <p:cNvGrpSpPr/>
        <p:nvPr/>
      </p:nvGrpSpPr>
      <p:grpSpPr>
        <a:xfrm>
          <a:off x="0" y="0"/>
          <a:ext cx="0" cy="0"/>
          <a:chOff x="0" y="0"/>
          <a:chExt cx="0" cy="0"/>
        </a:xfrm>
      </p:grpSpPr>
      <p:sp>
        <p:nvSpPr>
          <p:cNvPr id="8" name="Inhaltsplatzhalter 7">
            <a:extLst>
              <a:ext uri="{FF2B5EF4-FFF2-40B4-BE49-F238E27FC236}">
                <a16:creationId xmlns:a16="http://schemas.microsoft.com/office/drawing/2014/main" id="{53E08C6B-A6FD-5799-BCD4-CBF69219B97F}"/>
              </a:ext>
            </a:extLst>
          </p:cNvPr>
          <p:cNvSpPr>
            <a:spLocks noGrp="1"/>
          </p:cNvSpPr>
          <p:nvPr>
            <p:ph idx="1"/>
          </p:nvPr>
        </p:nvSpPr>
        <p:spPr/>
        <p:txBody>
          <a:bodyPr/>
          <a:lstStyle/>
          <a:p>
            <a:endParaRPr lang="de-CH" dirty="0"/>
          </a:p>
          <a:p>
            <a:endParaRPr lang="de-CH" dirty="0"/>
          </a:p>
          <a:p>
            <a:r>
              <a:rPr lang="de-CH" dirty="0"/>
              <a:t>Zielsetzung:</a:t>
            </a:r>
          </a:p>
          <a:p>
            <a:pPr lvl="1"/>
            <a:r>
              <a:rPr lang="de-CH" dirty="0"/>
              <a:t>Verstärkte Kontrolle in Bezug auf gesetzliche Vorschriften</a:t>
            </a:r>
          </a:p>
          <a:p>
            <a:pPr lvl="1"/>
            <a:r>
              <a:rPr lang="de-CH" dirty="0"/>
              <a:t>Herausstellen des Controlling in Bezug auf Gesellschaftstauglichkeit und Kontrolle der Hunde gegenüber der «restlichen» Hundepopulation</a:t>
            </a:r>
          </a:p>
          <a:p>
            <a:pPr marL="457200" lvl="1" indent="0">
              <a:buNone/>
            </a:pPr>
            <a:endParaRPr lang="de-CH" dirty="0"/>
          </a:p>
          <a:p>
            <a:r>
              <a:rPr lang="de-CH" dirty="0">
                <a:solidFill>
                  <a:srgbClr val="FF0000"/>
                </a:solidFill>
              </a:rPr>
              <a:t>Antrag an DV 2027</a:t>
            </a:r>
          </a:p>
          <a:p>
            <a:endParaRPr lang="de-CH" dirty="0"/>
          </a:p>
        </p:txBody>
      </p:sp>
      <p:sp>
        <p:nvSpPr>
          <p:cNvPr id="3" name="Untertitel 2">
            <a:extLst>
              <a:ext uri="{FF2B5EF4-FFF2-40B4-BE49-F238E27FC236}">
                <a16:creationId xmlns:a16="http://schemas.microsoft.com/office/drawing/2014/main" id="{61EBC71A-FD31-D628-D054-5663DE847C08}"/>
              </a:ext>
            </a:extLst>
          </p:cNvPr>
          <p:cNvSpPr>
            <a:spLocks noGrp="1"/>
          </p:cNvSpPr>
          <p:nvPr>
            <p:ph type="subTitle" idx="13"/>
          </p:nvPr>
        </p:nvSpPr>
        <p:spPr/>
        <p:txBody>
          <a:bodyPr/>
          <a:lstStyle/>
          <a:p>
            <a:r>
              <a:rPr lang="de-CH" dirty="0"/>
              <a:t>Zielsetzung</a:t>
            </a:r>
          </a:p>
        </p:txBody>
      </p:sp>
      <p:sp>
        <p:nvSpPr>
          <p:cNvPr id="4" name="Titel 3">
            <a:extLst>
              <a:ext uri="{FF2B5EF4-FFF2-40B4-BE49-F238E27FC236}">
                <a16:creationId xmlns:a16="http://schemas.microsoft.com/office/drawing/2014/main" id="{879B1424-0A7D-E654-EAA9-7D06B06247D0}"/>
              </a:ext>
            </a:extLst>
          </p:cNvPr>
          <p:cNvSpPr>
            <a:spLocks noGrp="1"/>
          </p:cNvSpPr>
          <p:nvPr>
            <p:ph type="ctrTitle"/>
          </p:nvPr>
        </p:nvSpPr>
        <p:spPr/>
        <p:txBody>
          <a:bodyPr wrap="square">
            <a:normAutofit fontScale="90000"/>
          </a:bodyPr>
          <a:lstStyle/>
          <a:p>
            <a:r>
              <a:rPr lang="de-CH" sz="2800" dirty="0"/>
              <a:t>4. Konzeptanpassung sportlicher Schutzdienst</a:t>
            </a:r>
          </a:p>
        </p:txBody>
      </p:sp>
      <p:sp>
        <p:nvSpPr>
          <p:cNvPr id="5" name="Datumsplatzhalter 4">
            <a:extLst>
              <a:ext uri="{FF2B5EF4-FFF2-40B4-BE49-F238E27FC236}">
                <a16:creationId xmlns:a16="http://schemas.microsoft.com/office/drawing/2014/main" id="{3697A390-A04D-111E-12A0-DF6AAF1566D1}"/>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4EECFEFA-AEFC-1D40-5382-B4C5555C6724}"/>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74A0D671-467C-BE77-4DEE-23F783E6B4AE}"/>
              </a:ext>
            </a:extLst>
          </p:cNvPr>
          <p:cNvSpPr>
            <a:spLocks noGrp="1"/>
          </p:cNvSpPr>
          <p:nvPr>
            <p:ph type="sldNum" sz="quarter" idx="4"/>
          </p:nvPr>
        </p:nvSpPr>
        <p:spPr/>
        <p:txBody>
          <a:bodyPr/>
          <a:lstStyle/>
          <a:p>
            <a:fld id="{9B27D4C7-81E0-421A-BC04-9E78EB3959F5}" type="slidenum">
              <a:rPr lang="de-CH" smtClean="0"/>
              <a:pPr/>
              <a:t>22</a:t>
            </a:fld>
            <a:endParaRPr lang="de-CH"/>
          </a:p>
        </p:txBody>
      </p:sp>
    </p:spTree>
    <p:extLst>
      <p:ext uri="{BB962C8B-B14F-4D97-AF65-F5344CB8AC3E}">
        <p14:creationId xmlns:p14="http://schemas.microsoft.com/office/powerpoint/2010/main" val="27103483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usbildungskonzept für Schutzdiensthelfer">
            <a:extLst>
              <a:ext uri="{FF2B5EF4-FFF2-40B4-BE49-F238E27FC236}">
                <a16:creationId xmlns:a16="http://schemas.microsoft.com/office/drawing/2014/main" id="{BBD64359-2FBF-5397-10D6-926CA7294E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813" r="27049" b="1"/>
          <a:stretch>
            <a:fillRect/>
          </a:stretch>
        </p:blipFill>
        <p:spPr bwMode="auto">
          <a:xfrm>
            <a:off x="396240" y="1571349"/>
            <a:ext cx="3960000" cy="4867551"/>
          </a:xfrm>
          <a:prstGeom prst="rect">
            <a:avLst/>
          </a:prstGeom>
          <a:solidFill>
            <a:srgbClr val="FFFFFF"/>
          </a:solidFill>
        </p:spPr>
      </p:pic>
      <p:sp>
        <p:nvSpPr>
          <p:cNvPr id="2" name="Inhaltsplatzhalter 1">
            <a:extLst>
              <a:ext uri="{FF2B5EF4-FFF2-40B4-BE49-F238E27FC236}">
                <a16:creationId xmlns:a16="http://schemas.microsoft.com/office/drawing/2014/main" id="{5592FF0F-9F77-4F82-85B0-65F93E9367A7}"/>
              </a:ext>
            </a:extLst>
          </p:cNvPr>
          <p:cNvSpPr>
            <a:spLocks noGrp="1"/>
          </p:cNvSpPr>
          <p:nvPr>
            <p:ph sz="half" idx="2"/>
          </p:nvPr>
        </p:nvSpPr>
        <p:spPr>
          <a:xfrm>
            <a:off x="4787762" y="1571349"/>
            <a:ext cx="3960000" cy="4867551"/>
          </a:xfrm>
        </p:spPr>
        <p:txBody>
          <a:bodyPr>
            <a:normAutofit/>
          </a:bodyPr>
          <a:lstStyle/>
          <a:p>
            <a:r>
              <a:rPr lang="de-DE" sz="2400" dirty="0"/>
              <a:t>Im Rahmen der Diskussionen bezüglich der Konzeptanpassung kam auch die Frage auf, ob es in der heutigen Zeit noch angebracht ist, dass an sportlichen IGP und VPG-Prüfungen unlizenzierte SD-Helfer eingesetzt werden können?</a:t>
            </a:r>
          </a:p>
        </p:txBody>
      </p:sp>
      <p:sp>
        <p:nvSpPr>
          <p:cNvPr id="1031" name="Subtitle 3">
            <a:extLst>
              <a:ext uri="{FF2B5EF4-FFF2-40B4-BE49-F238E27FC236}">
                <a16:creationId xmlns:a16="http://schemas.microsoft.com/office/drawing/2014/main" id="{9ED6D97F-46C8-A08F-2018-0C542AF80F27}"/>
              </a:ext>
            </a:extLst>
          </p:cNvPr>
          <p:cNvSpPr>
            <a:spLocks noGrp="1"/>
          </p:cNvSpPr>
          <p:nvPr>
            <p:ph type="subTitle" idx="13"/>
          </p:nvPr>
        </p:nvSpPr>
        <p:spPr>
          <a:xfrm>
            <a:off x="396240" y="979974"/>
            <a:ext cx="8351520" cy="453648"/>
          </a:xfrm>
        </p:spPr>
        <p:txBody>
          <a:bodyPr/>
          <a:lstStyle/>
          <a:p>
            <a:r>
              <a:rPr lang="en-US" dirty="0" err="1"/>
              <a:t>Meinungsumfrage</a:t>
            </a:r>
            <a:endParaRPr lang="en-US" dirty="0"/>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a:xfrm>
            <a:off x="1609818" y="136526"/>
            <a:ext cx="5924366" cy="577579"/>
          </a:xfrm>
        </p:spPr>
        <p:txBody>
          <a:bodyPr anchor="ctr">
            <a:normAutofit/>
          </a:bodyPr>
          <a:lstStyle/>
          <a:p>
            <a:pPr algn="ctr"/>
            <a:r>
              <a:rPr lang="de-CH" sz="2500"/>
              <a:t>5. Lizenzierte SD-Helfer an Prüfungen</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14"/>
          </p:nvPr>
        </p:nvSpPr>
        <p:spPr>
          <a:xfrm>
            <a:off x="396239" y="6569478"/>
            <a:ext cx="900000" cy="196389"/>
          </a:xfrm>
        </p:spPr>
        <p:txBody>
          <a:bodyPr anchor="ctr">
            <a:normAutofit/>
          </a:bodyPr>
          <a:lstStyle/>
          <a:p>
            <a:pPr>
              <a:lnSpc>
                <a:spcPct val="90000"/>
              </a:lnSpc>
              <a:spcAft>
                <a:spcPts val="600"/>
              </a:spcAft>
            </a:pPr>
            <a:r>
              <a:rPr lang="de-DE" sz="700"/>
              <a:t>21.08.2025</a:t>
            </a:r>
            <a:endParaRPr lang="de-CH" sz="700"/>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a:xfrm>
            <a:off x="1428750" y="6569478"/>
            <a:ext cx="6300000" cy="196389"/>
          </a:xfrm>
        </p:spPr>
        <p:txBody>
          <a:bodyPr anchor="ctr">
            <a:normAutofit/>
          </a:bodyPr>
          <a:lstStyle/>
          <a:p>
            <a:pPr>
              <a:lnSpc>
                <a:spcPct val="90000"/>
              </a:lnSpc>
              <a:spcAft>
                <a:spcPts val="600"/>
              </a:spcAft>
            </a:pPr>
            <a:r>
              <a:rPr lang="de-CH" sz="700"/>
              <a:t>Präsidentenkonferenz 2025</a:t>
            </a:r>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a:xfrm>
            <a:off x="7847761" y="6569478"/>
            <a:ext cx="900000" cy="196389"/>
          </a:xfrm>
        </p:spPr>
        <p:txBody>
          <a:bodyPr anchor="ctr">
            <a:normAutofit/>
          </a:bodyPr>
          <a:lstStyle/>
          <a:p>
            <a:pPr>
              <a:lnSpc>
                <a:spcPct val="90000"/>
              </a:lnSpc>
              <a:spcAft>
                <a:spcPts val="600"/>
              </a:spcAft>
            </a:pPr>
            <a:fld id="{9B27D4C7-81E0-421A-BC04-9E78EB3959F5}" type="slidenum">
              <a:rPr lang="de-CH" sz="700" smtClean="0"/>
              <a:pPr>
                <a:lnSpc>
                  <a:spcPct val="90000"/>
                </a:lnSpc>
                <a:spcAft>
                  <a:spcPts val="600"/>
                </a:spcAft>
              </a:pPr>
              <a:t>23</a:t>
            </a:fld>
            <a:endParaRPr lang="de-CH" sz="700"/>
          </a:p>
        </p:txBody>
      </p:sp>
    </p:spTree>
    <p:extLst>
      <p:ext uri="{BB962C8B-B14F-4D97-AF65-F5344CB8AC3E}">
        <p14:creationId xmlns:p14="http://schemas.microsoft.com/office/powerpoint/2010/main" val="847588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BF1F81EE-FAAC-4A28-B0E7-AD55332D9B4A}"/>
              </a:ext>
            </a:extLst>
          </p:cNvPr>
          <p:cNvSpPr>
            <a:spLocks noGrp="1"/>
          </p:cNvSpPr>
          <p:nvPr>
            <p:ph type="subTitle" idx="13"/>
          </p:nvPr>
        </p:nvSpPr>
        <p:spPr/>
        <p:txBody>
          <a:bodyPr/>
          <a:lstStyle/>
          <a:p>
            <a:r>
              <a:rPr lang="de-CH" dirty="0"/>
              <a:t>Anpassung der Bestimmungen</a:t>
            </a:r>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p:txBody>
          <a:bodyPr wrap="square">
            <a:normAutofit fontScale="90000"/>
          </a:bodyPr>
          <a:lstStyle/>
          <a:p>
            <a:r>
              <a:rPr lang="de-CH" sz="2800" dirty="0"/>
              <a:t>5. Lizenzierte SD-Helfer an Prüfungen</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p:txBody>
          <a:bodyPr/>
          <a:lstStyle/>
          <a:p>
            <a:fld id="{9B27D4C7-81E0-421A-BC04-9E78EB3959F5}" type="slidenum">
              <a:rPr lang="de-CH" smtClean="0"/>
              <a:pPr/>
              <a:t>24</a:t>
            </a:fld>
            <a:endParaRPr lang="de-CH"/>
          </a:p>
        </p:txBody>
      </p:sp>
      <p:sp>
        <p:nvSpPr>
          <p:cNvPr id="17" name="Inhaltsplatzhalter 16">
            <a:extLst>
              <a:ext uri="{FF2B5EF4-FFF2-40B4-BE49-F238E27FC236}">
                <a16:creationId xmlns:a16="http://schemas.microsoft.com/office/drawing/2014/main" id="{836AC249-B3A1-CCB4-65CF-B1654B68ECC9}"/>
              </a:ext>
            </a:extLst>
          </p:cNvPr>
          <p:cNvSpPr>
            <a:spLocks noGrp="1"/>
          </p:cNvSpPr>
          <p:nvPr>
            <p:ph idx="1"/>
          </p:nvPr>
        </p:nvSpPr>
        <p:spPr/>
        <p:txBody>
          <a:bodyPr/>
          <a:lstStyle/>
          <a:p>
            <a:r>
              <a:rPr lang="de-CH" dirty="0"/>
              <a:t>Problemstellung:</a:t>
            </a:r>
          </a:p>
          <a:p>
            <a:pPr lvl="1"/>
            <a:r>
              <a:rPr lang="de-CH" dirty="0"/>
              <a:t>Helfer mit entzogener Lizenz lassen sich an Prüfungen einsetzen</a:t>
            </a:r>
          </a:p>
          <a:p>
            <a:r>
              <a:rPr lang="de-CH" dirty="0"/>
              <a:t>Entscheid TKGS (ab sofort)</a:t>
            </a:r>
          </a:p>
          <a:p>
            <a:pPr lvl="1"/>
            <a:r>
              <a:rPr lang="de-CH" dirty="0"/>
              <a:t>Analog Mondioring werden nur Helfer mit einer gültigen Lizenz an Prüfungen zugelassen.</a:t>
            </a:r>
          </a:p>
          <a:p>
            <a:pPr lvl="1"/>
            <a:r>
              <a:rPr lang="de-CH" dirty="0"/>
              <a:t>Werden nicht lizenzierte Helfer oder Helfer aus dem Ausland für Prüfungen gemeldet, werden die Umstände durch die TKGS geprüft und ein abschliessender Entscheid gefällt.</a:t>
            </a:r>
          </a:p>
          <a:p>
            <a:pPr lvl="1"/>
            <a:r>
              <a:rPr lang="de-CH" dirty="0"/>
              <a:t>Die entsprechenden Reglement-Anpassung soll anlässlich der DK 2027 beantragt werden.</a:t>
            </a:r>
          </a:p>
          <a:p>
            <a:pPr marL="457200" lvl="1" indent="0">
              <a:buNone/>
            </a:pPr>
            <a:r>
              <a:rPr lang="de-CH" dirty="0">
                <a:solidFill>
                  <a:srgbClr val="0070C0"/>
                </a:solidFill>
              </a:rPr>
              <a:t>Wie ist eure Meinung dazu?</a:t>
            </a:r>
          </a:p>
          <a:p>
            <a:pPr marL="457200" lvl="1" indent="0">
              <a:buNone/>
            </a:pPr>
            <a:endParaRPr lang="de-CH" dirty="0"/>
          </a:p>
          <a:p>
            <a:pPr marL="457200" lvl="1" indent="0">
              <a:buNone/>
            </a:pPr>
            <a:endParaRPr lang="de-CH" dirty="0"/>
          </a:p>
          <a:p>
            <a:pPr marL="457200" lvl="1" indent="0">
              <a:buNone/>
            </a:pPr>
            <a:endParaRPr lang="de-CH" dirty="0"/>
          </a:p>
        </p:txBody>
      </p:sp>
    </p:spTree>
    <p:extLst>
      <p:ext uri="{BB962C8B-B14F-4D97-AF65-F5344CB8AC3E}">
        <p14:creationId xmlns:p14="http://schemas.microsoft.com/office/powerpoint/2010/main" val="38006504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943E015F-D34B-42E8-8AB5-1E4F20A35778}"/>
              </a:ext>
            </a:extLst>
          </p:cNvPr>
          <p:cNvPicPr>
            <a:picLocks noGrp="1" noChangeAspect="1"/>
          </p:cNvPicPr>
          <p:nvPr>
            <p:ph idx="1"/>
          </p:nvPr>
        </p:nvPicPr>
        <p:blipFill>
          <a:blip r:embed="rId2"/>
          <a:stretch>
            <a:fillRect/>
          </a:stretch>
        </p:blipFill>
        <p:spPr>
          <a:xfrm>
            <a:off x="583665" y="1638403"/>
            <a:ext cx="7894291" cy="4239624"/>
          </a:xfrm>
          <a:prstGeom prst="rect">
            <a:avLst/>
          </a:prstGeom>
        </p:spPr>
      </p:pic>
      <p:sp>
        <p:nvSpPr>
          <p:cNvPr id="3" name="Untertitel 2">
            <a:extLst>
              <a:ext uri="{FF2B5EF4-FFF2-40B4-BE49-F238E27FC236}">
                <a16:creationId xmlns:a16="http://schemas.microsoft.com/office/drawing/2014/main" id="{BF1F81EE-FAAC-4A28-B0E7-AD55332D9B4A}"/>
              </a:ext>
            </a:extLst>
          </p:cNvPr>
          <p:cNvSpPr>
            <a:spLocks noGrp="1"/>
          </p:cNvSpPr>
          <p:nvPr>
            <p:ph type="subTitle" idx="13"/>
          </p:nvPr>
        </p:nvSpPr>
        <p:spPr/>
        <p:txBody>
          <a:bodyPr/>
          <a:lstStyle/>
          <a:p>
            <a:pPr algn="l"/>
            <a:r>
              <a:rPr lang="de-CH" sz="2000" dirty="0">
                <a:latin typeface="Arial Black" panose="020B0A04020102020204" pitchFamily="34" charset="0"/>
              </a:rPr>
              <a:t>IG NPO</a:t>
            </a:r>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p:txBody>
          <a:bodyPr wrap="square">
            <a:noAutofit/>
          </a:bodyPr>
          <a:lstStyle/>
          <a:p>
            <a:r>
              <a:rPr lang="de-CH" sz="2800" dirty="0"/>
              <a:t>6. Aus der IG NPO</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p:txBody>
          <a:bodyPr/>
          <a:lstStyle/>
          <a:p>
            <a:fld id="{9B27D4C7-81E0-421A-BC04-9E78EB3959F5}" type="slidenum">
              <a:rPr lang="de-CH" smtClean="0"/>
              <a:pPr/>
              <a:t>25</a:t>
            </a:fld>
            <a:endParaRPr lang="de-CH"/>
          </a:p>
        </p:txBody>
      </p:sp>
    </p:spTree>
    <p:extLst>
      <p:ext uri="{BB962C8B-B14F-4D97-AF65-F5344CB8AC3E}">
        <p14:creationId xmlns:p14="http://schemas.microsoft.com/office/powerpoint/2010/main" val="1117252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BF1F81EE-FAAC-4A28-B0E7-AD55332D9B4A}"/>
              </a:ext>
            </a:extLst>
          </p:cNvPr>
          <p:cNvSpPr>
            <a:spLocks noGrp="1"/>
          </p:cNvSpPr>
          <p:nvPr>
            <p:ph type="subTitle" idx="13"/>
          </p:nvPr>
        </p:nvSpPr>
        <p:spPr/>
        <p:txBody>
          <a:bodyPr/>
          <a:lstStyle/>
          <a:p>
            <a:pPr algn="l"/>
            <a:r>
              <a:rPr lang="de-CH" sz="2000" dirty="0">
                <a:latin typeface="Arial Black" panose="020B0A04020102020204" pitchFamily="34" charset="0"/>
              </a:rPr>
              <a:t>IG NPO</a:t>
            </a:r>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p:txBody>
          <a:bodyPr wrap="square">
            <a:noAutofit/>
          </a:bodyPr>
          <a:lstStyle/>
          <a:p>
            <a:r>
              <a:rPr lang="de-CH" sz="2800" dirty="0"/>
              <a:t>6. Aus der IG NPO</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p:txBody>
          <a:bodyPr/>
          <a:lstStyle/>
          <a:p>
            <a:fld id="{9B27D4C7-81E0-421A-BC04-9E78EB3959F5}" type="slidenum">
              <a:rPr lang="de-CH" smtClean="0"/>
              <a:pPr/>
              <a:t>26</a:t>
            </a:fld>
            <a:endParaRPr lang="de-CH"/>
          </a:p>
        </p:txBody>
      </p:sp>
      <p:pic>
        <p:nvPicPr>
          <p:cNvPr id="10" name="Inhaltsplatzhalter 9">
            <a:extLst>
              <a:ext uri="{FF2B5EF4-FFF2-40B4-BE49-F238E27FC236}">
                <a16:creationId xmlns:a16="http://schemas.microsoft.com/office/drawing/2014/main" id="{5D5EE7EB-F8F7-4B3C-B1FF-238934F00DCC}"/>
              </a:ext>
            </a:extLst>
          </p:cNvPr>
          <p:cNvPicPr>
            <a:picLocks noGrp="1" noChangeAspect="1"/>
          </p:cNvPicPr>
          <p:nvPr>
            <p:ph idx="1"/>
          </p:nvPr>
        </p:nvPicPr>
        <p:blipFill>
          <a:blip r:embed="rId2"/>
          <a:stretch>
            <a:fillRect/>
          </a:stretch>
        </p:blipFill>
        <p:spPr>
          <a:xfrm>
            <a:off x="502284" y="1433622"/>
            <a:ext cx="7795477" cy="3494738"/>
          </a:xfrm>
          <a:prstGeom prst="rect">
            <a:avLst/>
          </a:prstGeom>
        </p:spPr>
      </p:pic>
    </p:spTree>
    <p:extLst>
      <p:ext uri="{BB962C8B-B14F-4D97-AF65-F5344CB8AC3E}">
        <p14:creationId xmlns:p14="http://schemas.microsoft.com/office/powerpoint/2010/main" val="28731524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BF1F81EE-FAAC-4A28-B0E7-AD55332D9B4A}"/>
              </a:ext>
            </a:extLst>
          </p:cNvPr>
          <p:cNvSpPr>
            <a:spLocks noGrp="1"/>
          </p:cNvSpPr>
          <p:nvPr>
            <p:ph type="subTitle" idx="13"/>
          </p:nvPr>
        </p:nvSpPr>
        <p:spPr/>
        <p:txBody>
          <a:bodyPr/>
          <a:lstStyle/>
          <a:p>
            <a:pPr algn="l"/>
            <a:r>
              <a:rPr lang="de-CH" sz="2000" dirty="0">
                <a:latin typeface="Arial Black" panose="020B0A04020102020204" pitchFamily="34" charset="0"/>
              </a:rPr>
              <a:t>IG NPO</a:t>
            </a:r>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p:txBody>
          <a:bodyPr wrap="square">
            <a:noAutofit/>
          </a:bodyPr>
          <a:lstStyle/>
          <a:p>
            <a:r>
              <a:rPr lang="de-CH" sz="2800" dirty="0"/>
              <a:t>6. Aus der IG NPO</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p:txBody>
          <a:bodyPr/>
          <a:lstStyle/>
          <a:p>
            <a:fld id="{9B27D4C7-81E0-421A-BC04-9E78EB3959F5}" type="slidenum">
              <a:rPr lang="de-CH" smtClean="0"/>
              <a:pPr/>
              <a:t>27</a:t>
            </a:fld>
            <a:endParaRPr lang="de-CH"/>
          </a:p>
        </p:txBody>
      </p:sp>
      <p:pic>
        <p:nvPicPr>
          <p:cNvPr id="9" name="Inhaltsplatzhalter 8">
            <a:extLst>
              <a:ext uri="{FF2B5EF4-FFF2-40B4-BE49-F238E27FC236}">
                <a16:creationId xmlns:a16="http://schemas.microsoft.com/office/drawing/2014/main" id="{E1D6D1D3-4FC0-4349-8C78-2E3F40DD4CBC}"/>
              </a:ext>
            </a:extLst>
          </p:cNvPr>
          <p:cNvPicPr>
            <a:picLocks noGrp="1" noChangeAspect="1"/>
          </p:cNvPicPr>
          <p:nvPr>
            <p:ph idx="1"/>
          </p:nvPr>
        </p:nvPicPr>
        <p:blipFill>
          <a:blip r:embed="rId2"/>
          <a:stretch>
            <a:fillRect/>
          </a:stretch>
        </p:blipFill>
        <p:spPr>
          <a:xfrm>
            <a:off x="672399" y="1392340"/>
            <a:ext cx="7586842" cy="4748816"/>
          </a:xfrm>
          <a:prstGeom prst="rect">
            <a:avLst/>
          </a:prstGeom>
        </p:spPr>
      </p:pic>
    </p:spTree>
    <p:extLst>
      <p:ext uri="{BB962C8B-B14F-4D97-AF65-F5344CB8AC3E}">
        <p14:creationId xmlns:p14="http://schemas.microsoft.com/office/powerpoint/2010/main" val="1151148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BF1F81EE-FAAC-4A28-B0E7-AD55332D9B4A}"/>
              </a:ext>
            </a:extLst>
          </p:cNvPr>
          <p:cNvSpPr>
            <a:spLocks noGrp="1"/>
          </p:cNvSpPr>
          <p:nvPr>
            <p:ph type="subTitle" idx="13"/>
          </p:nvPr>
        </p:nvSpPr>
        <p:spPr/>
        <p:txBody>
          <a:bodyPr/>
          <a:lstStyle/>
          <a:p>
            <a:pPr algn="l"/>
            <a:r>
              <a:rPr lang="de-CH" sz="2000" dirty="0">
                <a:latin typeface="Arial Black" panose="020B0A04020102020204" pitchFamily="34" charset="0"/>
              </a:rPr>
              <a:t>IG NPO</a:t>
            </a:r>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p:txBody>
          <a:bodyPr wrap="square">
            <a:noAutofit/>
          </a:bodyPr>
          <a:lstStyle/>
          <a:p>
            <a:r>
              <a:rPr lang="de-CH" sz="2800" dirty="0"/>
              <a:t>6. Aus der IG NPO</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p:txBody>
          <a:bodyPr/>
          <a:lstStyle/>
          <a:p>
            <a:fld id="{9B27D4C7-81E0-421A-BC04-9E78EB3959F5}" type="slidenum">
              <a:rPr lang="de-CH" smtClean="0"/>
              <a:pPr/>
              <a:t>28</a:t>
            </a:fld>
            <a:endParaRPr lang="de-CH"/>
          </a:p>
        </p:txBody>
      </p:sp>
      <p:pic>
        <p:nvPicPr>
          <p:cNvPr id="10" name="Inhaltsplatzhalter 9">
            <a:extLst>
              <a:ext uri="{FF2B5EF4-FFF2-40B4-BE49-F238E27FC236}">
                <a16:creationId xmlns:a16="http://schemas.microsoft.com/office/drawing/2014/main" id="{EEB3F826-92B6-41B5-A81B-4B45B3B9BA1C}"/>
              </a:ext>
            </a:extLst>
          </p:cNvPr>
          <p:cNvPicPr>
            <a:picLocks noGrp="1" noChangeAspect="1"/>
          </p:cNvPicPr>
          <p:nvPr>
            <p:ph idx="1"/>
          </p:nvPr>
        </p:nvPicPr>
        <p:blipFill>
          <a:blip r:embed="rId2"/>
          <a:stretch>
            <a:fillRect/>
          </a:stretch>
        </p:blipFill>
        <p:spPr>
          <a:xfrm>
            <a:off x="571747" y="1720515"/>
            <a:ext cx="7723752" cy="3276247"/>
          </a:xfrm>
          <a:prstGeom prst="rect">
            <a:avLst/>
          </a:prstGeom>
        </p:spPr>
      </p:pic>
    </p:spTree>
    <p:extLst>
      <p:ext uri="{BB962C8B-B14F-4D97-AF65-F5344CB8AC3E}">
        <p14:creationId xmlns:p14="http://schemas.microsoft.com/office/powerpoint/2010/main" val="4294741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BF1F81EE-FAAC-4A28-B0E7-AD55332D9B4A}"/>
              </a:ext>
            </a:extLst>
          </p:cNvPr>
          <p:cNvSpPr>
            <a:spLocks noGrp="1"/>
          </p:cNvSpPr>
          <p:nvPr>
            <p:ph type="subTitle" idx="13"/>
          </p:nvPr>
        </p:nvSpPr>
        <p:spPr/>
        <p:txBody>
          <a:bodyPr/>
          <a:lstStyle/>
          <a:p>
            <a:r>
              <a:rPr lang="de-CH" dirty="0"/>
              <a:t>Wir </a:t>
            </a:r>
            <a:r>
              <a:rPr lang="de-CH"/>
              <a:t>machen Werbung</a:t>
            </a:r>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p:txBody>
          <a:bodyPr wrap="square">
            <a:normAutofit/>
          </a:bodyPr>
          <a:lstStyle/>
          <a:p>
            <a:r>
              <a:rPr lang="de-CH" sz="2800" dirty="0"/>
              <a:t>7. Gewinnung Leistungsrichter</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p:txBody>
          <a:bodyPr/>
          <a:lstStyle/>
          <a:p>
            <a:fld id="{9B27D4C7-81E0-421A-BC04-9E78EB3959F5}" type="slidenum">
              <a:rPr lang="de-CH" smtClean="0"/>
              <a:pPr/>
              <a:t>29</a:t>
            </a:fld>
            <a:endParaRPr lang="de-CH"/>
          </a:p>
        </p:txBody>
      </p:sp>
      <p:sp>
        <p:nvSpPr>
          <p:cNvPr id="8" name="Inhaltsplatzhalter 7">
            <a:extLst>
              <a:ext uri="{FF2B5EF4-FFF2-40B4-BE49-F238E27FC236}">
                <a16:creationId xmlns:a16="http://schemas.microsoft.com/office/drawing/2014/main" id="{DB3A8764-CA71-9E98-5D9D-6D0FD0780311}"/>
              </a:ext>
            </a:extLst>
          </p:cNvPr>
          <p:cNvSpPr txBox="1">
            <a:spLocks noGrp="1"/>
          </p:cNvSpPr>
          <p:nvPr>
            <p:ph idx="1"/>
          </p:nvPr>
        </p:nvSpPr>
        <p:spPr>
          <a:xfrm>
            <a:off x="403625" y="1463675"/>
            <a:ext cx="8350250" cy="2381165"/>
          </a:xfrm>
          <a:prstGeom prst="rect">
            <a:avLst/>
          </a:prstGeom>
          <a:noFill/>
        </p:spPr>
        <p:txBody>
          <a:bodyPr>
            <a:spAutoFit/>
          </a:bodyPr>
          <a:lstStyle/>
          <a:p>
            <a:pPr eaLnBrk="1" hangingPunct="1">
              <a:defRPr/>
            </a:pPr>
            <a:r>
              <a:rPr lang="de-CH" sz="4800" b="1" dirty="0">
                <a:latin typeface="+mn-lt"/>
                <a:cs typeface="+mn-cs"/>
              </a:rPr>
              <a:t>Wir machen Werbung </a:t>
            </a:r>
            <a:endParaRPr lang="de-CH" sz="4000" b="1" dirty="0">
              <a:latin typeface="+mn-lt"/>
              <a:cs typeface="+mn-cs"/>
            </a:endParaRPr>
          </a:p>
          <a:p>
            <a:pPr eaLnBrk="1" hangingPunct="1">
              <a:defRPr/>
            </a:pPr>
            <a:r>
              <a:rPr lang="de-CH" sz="3600" b="1" dirty="0">
                <a:latin typeface="+mn-lt"/>
                <a:cs typeface="+mn-cs"/>
              </a:rPr>
              <a:t>zur Gewinnung- und</a:t>
            </a:r>
            <a:r>
              <a:rPr lang="de-CH" sz="3600" b="1" dirty="0"/>
              <a:t> </a:t>
            </a:r>
            <a:r>
              <a:rPr lang="de-CH" sz="3600" b="1" dirty="0">
                <a:latin typeface="+mn-lt"/>
                <a:cs typeface="+mn-cs"/>
              </a:rPr>
              <a:t>Nachwuchsförderung der Funktion Leistungsrichter</a:t>
            </a:r>
          </a:p>
        </p:txBody>
      </p:sp>
      <p:pic>
        <p:nvPicPr>
          <p:cNvPr id="9" name="Grafik 3">
            <a:extLst>
              <a:ext uri="{FF2B5EF4-FFF2-40B4-BE49-F238E27FC236}">
                <a16:creationId xmlns:a16="http://schemas.microsoft.com/office/drawing/2014/main" id="{0BBC73FB-663F-C215-9A6E-DBC524973A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521611" flipH="1">
            <a:off x="1196975" y="4714875"/>
            <a:ext cx="1938338"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egende: mit Linie mit Akzentuierungsbalken 9">
            <a:extLst>
              <a:ext uri="{FF2B5EF4-FFF2-40B4-BE49-F238E27FC236}">
                <a16:creationId xmlns:a16="http://schemas.microsoft.com/office/drawing/2014/main" id="{5C67B2BE-B3AC-5FBC-D032-B280874C28DE}"/>
              </a:ext>
            </a:extLst>
          </p:cNvPr>
          <p:cNvSpPr/>
          <p:nvPr/>
        </p:nvSpPr>
        <p:spPr>
          <a:xfrm>
            <a:off x="4892675" y="4006850"/>
            <a:ext cx="2487613" cy="404813"/>
          </a:xfrm>
          <a:prstGeom prst="accentCallout1">
            <a:avLst>
              <a:gd name="adj1" fmla="val 18750"/>
              <a:gd name="adj2" fmla="val -8333"/>
              <a:gd name="adj3" fmla="val 329884"/>
              <a:gd name="adj4" fmla="val -90506"/>
            </a:avLst>
          </a:prstGeom>
          <a:ln>
            <a:prstDash val="sysDash"/>
          </a:ln>
        </p:spPr>
        <p:style>
          <a:lnRef idx="2">
            <a:schemeClr val="accent6">
              <a:shade val="15000"/>
            </a:schemeClr>
          </a:lnRef>
          <a:fillRef idx="1">
            <a:schemeClr val="accent6"/>
          </a:fillRef>
          <a:effectRef idx="0">
            <a:schemeClr val="accent6"/>
          </a:effectRef>
          <a:fontRef idx="minor">
            <a:schemeClr val="lt1"/>
          </a:fontRef>
        </p:style>
        <p:txBody>
          <a:bodyPr anchor="ctr"/>
          <a:lstStyle/>
          <a:p>
            <a:pPr algn="ctr">
              <a:defRPr/>
            </a:pPr>
            <a:r>
              <a:rPr lang="de-CH" sz="2400" dirty="0"/>
              <a:t>Interessant</a:t>
            </a:r>
          </a:p>
        </p:txBody>
      </p:sp>
      <p:sp>
        <p:nvSpPr>
          <p:cNvPr id="11" name="Legende: mit Linie mit Akzentuierungsbalken 10">
            <a:extLst>
              <a:ext uri="{FF2B5EF4-FFF2-40B4-BE49-F238E27FC236}">
                <a16:creationId xmlns:a16="http://schemas.microsoft.com/office/drawing/2014/main" id="{D0C5CF6C-38F3-1647-2654-3C51569A874D}"/>
              </a:ext>
            </a:extLst>
          </p:cNvPr>
          <p:cNvSpPr/>
          <p:nvPr/>
        </p:nvSpPr>
        <p:spPr>
          <a:xfrm>
            <a:off x="5611813" y="4484688"/>
            <a:ext cx="2487612" cy="403225"/>
          </a:xfrm>
          <a:prstGeom prst="accentCallout1">
            <a:avLst>
              <a:gd name="adj1" fmla="val 18750"/>
              <a:gd name="adj2" fmla="val -8333"/>
              <a:gd name="adj3" fmla="val 218332"/>
              <a:gd name="adj4" fmla="val -117020"/>
            </a:avLst>
          </a:prstGeom>
          <a:solidFill>
            <a:srgbClr val="0070C0"/>
          </a:solidFill>
          <a:ln>
            <a:prstDash val="sysDash"/>
          </a:ln>
        </p:spPr>
        <p:style>
          <a:lnRef idx="2">
            <a:schemeClr val="accent6">
              <a:shade val="15000"/>
            </a:schemeClr>
          </a:lnRef>
          <a:fillRef idx="1">
            <a:schemeClr val="accent6"/>
          </a:fillRef>
          <a:effectRef idx="0">
            <a:schemeClr val="accent6"/>
          </a:effectRef>
          <a:fontRef idx="minor">
            <a:schemeClr val="lt1"/>
          </a:fontRef>
        </p:style>
        <p:txBody>
          <a:bodyPr anchor="ctr"/>
          <a:lstStyle/>
          <a:p>
            <a:pPr algn="ctr">
              <a:defRPr/>
            </a:pPr>
            <a:r>
              <a:rPr lang="de-CH" sz="2400" dirty="0"/>
              <a:t>Vielseitig</a:t>
            </a:r>
          </a:p>
        </p:txBody>
      </p:sp>
      <p:sp>
        <p:nvSpPr>
          <p:cNvPr id="12" name="Legende: mit Linie mit Akzentuierungsbalken 11">
            <a:extLst>
              <a:ext uri="{FF2B5EF4-FFF2-40B4-BE49-F238E27FC236}">
                <a16:creationId xmlns:a16="http://schemas.microsoft.com/office/drawing/2014/main" id="{B69A5360-51FD-5462-4DEC-425C03F4A0AF}"/>
              </a:ext>
            </a:extLst>
          </p:cNvPr>
          <p:cNvSpPr/>
          <p:nvPr/>
        </p:nvSpPr>
        <p:spPr>
          <a:xfrm>
            <a:off x="4725988" y="4989513"/>
            <a:ext cx="2487612" cy="404812"/>
          </a:xfrm>
          <a:prstGeom prst="accentCallout1">
            <a:avLst>
              <a:gd name="adj1" fmla="val 18750"/>
              <a:gd name="adj2" fmla="val -8333"/>
              <a:gd name="adj3" fmla="val 89617"/>
              <a:gd name="adj4" fmla="val -82271"/>
            </a:avLst>
          </a:prstGeom>
          <a:solidFill>
            <a:srgbClr val="00B050"/>
          </a:solidFill>
          <a:ln>
            <a:prstDash val="sysDash"/>
          </a:ln>
        </p:spPr>
        <p:style>
          <a:lnRef idx="2">
            <a:schemeClr val="accent6">
              <a:shade val="15000"/>
            </a:schemeClr>
          </a:lnRef>
          <a:fillRef idx="1">
            <a:schemeClr val="accent6"/>
          </a:fillRef>
          <a:effectRef idx="0">
            <a:schemeClr val="accent6"/>
          </a:effectRef>
          <a:fontRef idx="minor">
            <a:schemeClr val="lt1"/>
          </a:fontRef>
        </p:style>
        <p:txBody>
          <a:bodyPr anchor="ctr"/>
          <a:lstStyle/>
          <a:p>
            <a:pPr algn="ctr">
              <a:defRPr/>
            </a:pPr>
            <a:r>
              <a:rPr lang="de-CH" sz="2400" dirty="0"/>
              <a:t>Spannend</a:t>
            </a:r>
          </a:p>
        </p:txBody>
      </p:sp>
      <p:sp>
        <p:nvSpPr>
          <p:cNvPr id="13" name="Legende: mit Linie mit Akzentuierungsbalken 12">
            <a:extLst>
              <a:ext uri="{FF2B5EF4-FFF2-40B4-BE49-F238E27FC236}">
                <a16:creationId xmlns:a16="http://schemas.microsoft.com/office/drawing/2014/main" id="{03E5D309-8586-CF1F-9303-2A55B26EF819}"/>
              </a:ext>
            </a:extLst>
          </p:cNvPr>
          <p:cNvSpPr/>
          <p:nvPr/>
        </p:nvSpPr>
        <p:spPr>
          <a:xfrm>
            <a:off x="6292850" y="5419725"/>
            <a:ext cx="2489200" cy="404813"/>
          </a:xfrm>
          <a:prstGeom prst="accentCallout1">
            <a:avLst>
              <a:gd name="adj1" fmla="val 18750"/>
              <a:gd name="adj2" fmla="val -8333"/>
              <a:gd name="adj3" fmla="val -13354"/>
              <a:gd name="adj4" fmla="val -144602"/>
            </a:avLst>
          </a:prstGeom>
          <a:solidFill>
            <a:srgbClr val="FF0000"/>
          </a:solidFill>
          <a:ln>
            <a:prstDash val="sysDash"/>
          </a:ln>
        </p:spPr>
        <p:style>
          <a:lnRef idx="2">
            <a:schemeClr val="accent6">
              <a:shade val="15000"/>
            </a:schemeClr>
          </a:lnRef>
          <a:fillRef idx="1">
            <a:schemeClr val="accent6"/>
          </a:fillRef>
          <a:effectRef idx="0">
            <a:schemeClr val="accent6"/>
          </a:effectRef>
          <a:fontRef idx="minor">
            <a:schemeClr val="lt1"/>
          </a:fontRef>
        </p:style>
        <p:txBody>
          <a:bodyPr anchor="ctr"/>
          <a:lstStyle/>
          <a:p>
            <a:pPr algn="ctr">
              <a:defRPr/>
            </a:pPr>
            <a:r>
              <a:rPr lang="de-CH" sz="2400" dirty="0"/>
              <a:t>Wichtig</a:t>
            </a:r>
          </a:p>
        </p:txBody>
      </p:sp>
      <p:sp>
        <p:nvSpPr>
          <p:cNvPr id="14" name="Legende: mit Linie mit Akzentuierungsbalken 13">
            <a:extLst>
              <a:ext uri="{FF2B5EF4-FFF2-40B4-BE49-F238E27FC236}">
                <a16:creationId xmlns:a16="http://schemas.microsoft.com/office/drawing/2014/main" id="{0B72C23F-D052-3204-E93B-2E2FCA4F0B53}"/>
              </a:ext>
            </a:extLst>
          </p:cNvPr>
          <p:cNvSpPr/>
          <p:nvPr/>
        </p:nvSpPr>
        <p:spPr>
          <a:xfrm>
            <a:off x="5807075" y="5865813"/>
            <a:ext cx="2487613" cy="404812"/>
          </a:xfrm>
          <a:prstGeom prst="accentCallout1">
            <a:avLst>
              <a:gd name="adj1" fmla="val 18750"/>
              <a:gd name="adj2" fmla="val -8333"/>
              <a:gd name="adj3" fmla="val -130627"/>
              <a:gd name="adj4" fmla="val -125531"/>
            </a:avLst>
          </a:prstGeom>
          <a:solidFill>
            <a:schemeClr val="tx1">
              <a:lumMod val="60000"/>
              <a:lumOff val="40000"/>
            </a:schemeClr>
          </a:solidFill>
          <a:ln>
            <a:prstDash val="sysDash"/>
          </a:ln>
        </p:spPr>
        <p:style>
          <a:lnRef idx="2">
            <a:schemeClr val="accent6">
              <a:shade val="15000"/>
            </a:schemeClr>
          </a:lnRef>
          <a:fillRef idx="1">
            <a:schemeClr val="accent6"/>
          </a:fillRef>
          <a:effectRef idx="0">
            <a:schemeClr val="accent6"/>
          </a:effectRef>
          <a:fontRef idx="minor">
            <a:schemeClr val="lt1"/>
          </a:fontRef>
        </p:style>
        <p:txBody>
          <a:bodyPr anchor="ctr"/>
          <a:lstStyle/>
          <a:p>
            <a:pPr algn="ctr">
              <a:defRPr/>
            </a:pPr>
            <a:r>
              <a:rPr lang="de-CH" sz="2400" dirty="0"/>
              <a:t>Einfluss</a:t>
            </a:r>
          </a:p>
        </p:txBody>
      </p:sp>
    </p:spTree>
    <p:extLst>
      <p:ext uri="{BB962C8B-B14F-4D97-AF65-F5344CB8AC3E}">
        <p14:creationId xmlns:p14="http://schemas.microsoft.com/office/powerpoint/2010/main" val="1492092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89B81AE-9AE4-464C-B63A-B857AFD764CE}"/>
              </a:ext>
            </a:extLst>
          </p:cNvPr>
          <p:cNvSpPr>
            <a:spLocks noGrp="1"/>
          </p:cNvSpPr>
          <p:nvPr>
            <p:ph idx="1"/>
          </p:nvPr>
        </p:nvSpPr>
        <p:spPr/>
        <p:txBody>
          <a:bodyPr/>
          <a:lstStyle/>
          <a:p>
            <a:pPr marL="457200" indent="-457200">
              <a:buFont typeface="+mj-lt"/>
              <a:buAutoNum type="arabicPeriod"/>
            </a:pPr>
            <a:r>
              <a:rPr lang="de-CH" sz="2200" dirty="0"/>
              <a:t>Begrüssung</a:t>
            </a:r>
          </a:p>
          <a:p>
            <a:pPr marL="457200" indent="-457200">
              <a:buFont typeface="+mj-lt"/>
              <a:buAutoNum type="arabicPeriod"/>
            </a:pPr>
            <a:r>
              <a:rPr lang="de-CH" sz="2200" dirty="0"/>
              <a:t>Neues Prüfungsprogramm</a:t>
            </a:r>
          </a:p>
          <a:p>
            <a:pPr marL="457200" indent="-457200">
              <a:buFont typeface="+mj-lt"/>
              <a:buAutoNum type="arabicPeriod"/>
            </a:pPr>
            <a:r>
              <a:rPr lang="de-CH" sz="2200" dirty="0"/>
              <a:t>TKGS-Leistungshefte</a:t>
            </a:r>
          </a:p>
          <a:p>
            <a:pPr marL="457200" indent="-457200">
              <a:buFont typeface="+mj-lt"/>
              <a:buAutoNum type="arabicPeriod"/>
            </a:pPr>
            <a:r>
              <a:rPr lang="de-CH" sz="2200" dirty="0"/>
              <a:t>Konzeptanpassung sportlicher Schutzdienst</a:t>
            </a:r>
          </a:p>
          <a:p>
            <a:pPr marL="457200" indent="-457200">
              <a:buFont typeface="+mj-lt"/>
              <a:buAutoNum type="arabicPeriod"/>
            </a:pPr>
            <a:r>
              <a:rPr lang="de-CH" sz="2200" dirty="0"/>
              <a:t>Lizenzierte SD-Helfer an Prüfungen</a:t>
            </a:r>
          </a:p>
          <a:p>
            <a:pPr marL="457200" indent="-457200">
              <a:buFont typeface="+mj-lt"/>
              <a:buAutoNum type="arabicPeriod"/>
            </a:pPr>
            <a:r>
              <a:rPr lang="de-CH" sz="2200" dirty="0"/>
              <a:t>Aus der IG Nationale Sportarten</a:t>
            </a:r>
          </a:p>
          <a:p>
            <a:pPr marL="457200" indent="-457200">
              <a:buFont typeface="+mj-lt"/>
              <a:buAutoNum type="arabicPeriod"/>
            </a:pPr>
            <a:r>
              <a:rPr lang="de-CH" sz="2200" dirty="0"/>
              <a:t>Gewinnung Leistungsrichter</a:t>
            </a:r>
          </a:p>
          <a:p>
            <a:pPr marL="457200" indent="-457200">
              <a:buFont typeface="+mj-lt"/>
              <a:buAutoNum type="arabicPeriod"/>
            </a:pPr>
            <a:r>
              <a:rPr lang="de-CH" sz="2200" dirty="0"/>
              <a:t>Auswertung Umfrage 2025</a:t>
            </a:r>
          </a:p>
          <a:p>
            <a:pPr marL="457200" indent="-457200">
              <a:buFont typeface="+mj-lt"/>
              <a:buAutoNum type="arabicPeriod"/>
            </a:pPr>
            <a:r>
              <a:rPr lang="de-CH" sz="2200" dirty="0"/>
              <a:t>Projekte</a:t>
            </a:r>
          </a:p>
          <a:p>
            <a:pPr marL="457200" indent="-457200">
              <a:buFont typeface="+mj-lt"/>
              <a:buAutoNum type="arabicPeriod"/>
            </a:pPr>
            <a:r>
              <a:rPr lang="de-CH" sz="2200" dirty="0"/>
              <a:t>Verschiedenes / Umfrage</a:t>
            </a:r>
          </a:p>
          <a:p>
            <a:pPr marL="457200" indent="-457200">
              <a:buFont typeface="+mj-lt"/>
              <a:buAutoNum type="arabicPeriod"/>
            </a:pPr>
            <a:r>
              <a:rPr lang="de-CH" sz="2200" dirty="0"/>
              <a:t>Dank &amp; Schlusswort</a:t>
            </a:r>
          </a:p>
        </p:txBody>
      </p:sp>
      <p:sp>
        <p:nvSpPr>
          <p:cNvPr id="3" name="Untertitel 2">
            <a:extLst>
              <a:ext uri="{FF2B5EF4-FFF2-40B4-BE49-F238E27FC236}">
                <a16:creationId xmlns:a16="http://schemas.microsoft.com/office/drawing/2014/main" id="{6EF71323-8A2C-4EBE-9643-8699D4A296A5}"/>
              </a:ext>
            </a:extLst>
          </p:cNvPr>
          <p:cNvSpPr>
            <a:spLocks noGrp="1"/>
          </p:cNvSpPr>
          <p:nvPr>
            <p:ph type="subTitle" idx="13"/>
          </p:nvPr>
        </p:nvSpPr>
        <p:spPr/>
        <p:txBody>
          <a:bodyPr/>
          <a:lstStyle/>
          <a:p>
            <a:endParaRPr lang="de-CH"/>
          </a:p>
        </p:txBody>
      </p:sp>
      <p:sp>
        <p:nvSpPr>
          <p:cNvPr id="4" name="Titel 3">
            <a:extLst>
              <a:ext uri="{FF2B5EF4-FFF2-40B4-BE49-F238E27FC236}">
                <a16:creationId xmlns:a16="http://schemas.microsoft.com/office/drawing/2014/main" id="{8E5ED910-1CD3-41C8-B7E6-49B43BF70B71}"/>
              </a:ext>
            </a:extLst>
          </p:cNvPr>
          <p:cNvSpPr>
            <a:spLocks noGrp="1"/>
          </p:cNvSpPr>
          <p:nvPr>
            <p:ph type="ctrTitle"/>
          </p:nvPr>
        </p:nvSpPr>
        <p:spPr/>
        <p:txBody>
          <a:bodyPr/>
          <a:lstStyle/>
          <a:p>
            <a:r>
              <a:rPr lang="de-CH" dirty="0"/>
              <a:t>Traktanden</a:t>
            </a:r>
          </a:p>
        </p:txBody>
      </p:sp>
      <p:sp>
        <p:nvSpPr>
          <p:cNvPr id="5" name="Datumsplatzhalter 4">
            <a:extLst>
              <a:ext uri="{FF2B5EF4-FFF2-40B4-BE49-F238E27FC236}">
                <a16:creationId xmlns:a16="http://schemas.microsoft.com/office/drawing/2014/main" id="{AFA7928E-6ED6-4375-9BF3-BF5BD8358AC2}"/>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E2BD14D4-105D-41DD-988F-C2BE6537A191}"/>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2B291B53-765C-4412-B28D-D38A85A10924}"/>
              </a:ext>
            </a:extLst>
          </p:cNvPr>
          <p:cNvSpPr>
            <a:spLocks noGrp="1"/>
          </p:cNvSpPr>
          <p:nvPr>
            <p:ph type="sldNum" sz="quarter" idx="4"/>
          </p:nvPr>
        </p:nvSpPr>
        <p:spPr/>
        <p:txBody>
          <a:bodyPr/>
          <a:lstStyle/>
          <a:p>
            <a:fld id="{9B27D4C7-81E0-421A-BC04-9E78EB3959F5}" type="slidenum">
              <a:rPr lang="de-CH" smtClean="0"/>
              <a:pPr/>
              <a:t>3</a:t>
            </a:fld>
            <a:endParaRPr lang="de-CH"/>
          </a:p>
        </p:txBody>
      </p:sp>
    </p:spTree>
    <p:extLst>
      <p:ext uri="{BB962C8B-B14F-4D97-AF65-F5344CB8AC3E}">
        <p14:creationId xmlns:p14="http://schemas.microsoft.com/office/powerpoint/2010/main" val="28867077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82CC1-EDFF-A592-FF7A-E16203D9B38E}"/>
            </a:ext>
          </a:extLst>
        </p:cNvPr>
        <p:cNvGrpSpPr/>
        <p:nvPr/>
      </p:nvGrpSpPr>
      <p:grpSpPr>
        <a:xfrm>
          <a:off x="0" y="0"/>
          <a:ext cx="0" cy="0"/>
          <a:chOff x="0" y="0"/>
          <a:chExt cx="0" cy="0"/>
        </a:xfrm>
      </p:grpSpPr>
      <p:sp>
        <p:nvSpPr>
          <p:cNvPr id="3" name="Untertitel 2">
            <a:extLst>
              <a:ext uri="{FF2B5EF4-FFF2-40B4-BE49-F238E27FC236}">
                <a16:creationId xmlns:a16="http://schemas.microsoft.com/office/drawing/2014/main" id="{28882E4C-E64B-6D47-BE94-5E63130E056F}"/>
              </a:ext>
            </a:extLst>
          </p:cNvPr>
          <p:cNvSpPr>
            <a:spLocks noGrp="1"/>
          </p:cNvSpPr>
          <p:nvPr>
            <p:ph type="subTitle" idx="13"/>
          </p:nvPr>
        </p:nvSpPr>
        <p:spPr/>
        <p:txBody>
          <a:bodyPr/>
          <a:lstStyle/>
          <a:p>
            <a:r>
              <a:rPr lang="de-CH" dirty="0"/>
              <a:t>Wir </a:t>
            </a:r>
            <a:r>
              <a:rPr lang="de-CH"/>
              <a:t>machen Werbung</a:t>
            </a:r>
          </a:p>
        </p:txBody>
      </p:sp>
      <p:sp>
        <p:nvSpPr>
          <p:cNvPr id="4" name="Titel 3">
            <a:extLst>
              <a:ext uri="{FF2B5EF4-FFF2-40B4-BE49-F238E27FC236}">
                <a16:creationId xmlns:a16="http://schemas.microsoft.com/office/drawing/2014/main" id="{894E11A6-783C-66E4-AC2B-67B7F2BD4936}"/>
              </a:ext>
            </a:extLst>
          </p:cNvPr>
          <p:cNvSpPr>
            <a:spLocks noGrp="1"/>
          </p:cNvSpPr>
          <p:nvPr>
            <p:ph type="ctrTitle"/>
          </p:nvPr>
        </p:nvSpPr>
        <p:spPr/>
        <p:txBody>
          <a:bodyPr wrap="square">
            <a:normAutofit/>
          </a:bodyPr>
          <a:lstStyle/>
          <a:p>
            <a:r>
              <a:rPr lang="de-CH" sz="2800" dirty="0"/>
              <a:t>7. Gewinnung Leistungsrichter</a:t>
            </a:r>
          </a:p>
        </p:txBody>
      </p:sp>
      <p:sp>
        <p:nvSpPr>
          <p:cNvPr id="5" name="Datumsplatzhalter 4">
            <a:extLst>
              <a:ext uri="{FF2B5EF4-FFF2-40B4-BE49-F238E27FC236}">
                <a16:creationId xmlns:a16="http://schemas.microsoft.com/office/drawing/2014/main" id="{E58FCD85-30B8-CDBD-22F8-CA0F73CE3D53}"/>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1C89BE68-74D0-DE33-DBD4-852A9C0B3F17}"/>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B8364651-B3AC-EA46-9CBD-00B2F984FE0D}"/>
              </a:ext>
            </a:extLst>
          </p:cNvPr>
          <p:cNvSpPr>
            <a:spLocks noGrp="1"/>
          </p:cNvSpPr>
          <p:nvPr>
            <p:ph type="sldNum" sz="quarter" idx="4"/>
          </p:nvPr>
        </p:nvSpPr>
        <p:spPr/>
        <p:txBody>
          <a:bodyPr/>
          <a:lstStyle/>
          <a:p>
            <a:fld id="{9B27D4C7-81E0-421A-BC04-9E78EB3959F5}" type="slidenum">
              <a:rPr lang="de-CH" smtClean="0"/>
              <a:pPr/>
              <a:t>30</a:t>
            </a:fld>
            <a:endParaRPr lang="de-CH"/>
          </a:p>
        </p:txBody>
      </p:sp>
      <p:sp>
        <p:nvSpPr>
          <p:cNvPr id="16" name="Inhaltsplatzhalter 15">
            <a:extLst>
              <a:ext uri="{FF2B5EF4-FFF2-40B4-BE49-F238E27FC236}">
                <a16:creationId xmlns:a16="http://schemas.microsoft.com/office/drawing/2014/main" id="{BB32DD2F-BBE0-C6E0-C931-965B77128D13}"/>
              </a:ext>
            </a:extLst>
          </p:cNvPr>
          <p:cNvSpPr txBox="1">
            <a:spLocks noGrp="1"/>
          </p:cNvSpPr>
          <p:nvPr>
            <p:ph idx="1"/>
          </p:nvPr>
        </p:nvSpPr>
        <p:spPr>
          <a:xfrm>
            <a:off x="396875" y="1571625"/>
            <a:ext cx="8350250" cy="4876800"/>
          </a:xfrm>
          <a:prstGeom prst="rect">
            <a:avLst/>
          </a:prstGeom>
          <a:noFill/>
        </p:spPr>
        <p:txBody>
          <a:bodyPr wrap="none">
            <a:spAutoFit/>
          </a:bodyPr>
          <a:lstStyle/>
          <a:p>
            <a:pPr eaLnBrk="1" hangingPunct="1">
              <a:defRPr/>
            </a:pPr>
            <a:r>
              <a:rPr lang="de-CH" sz="3600" b="1" dirty="0">
                <a:latin typeface="+mn-lt"/>
                <a:cs typeface="+mn-cs"/>
              </a:rPr>
              <a:t>Warum tun wir das?</a:t>
            </a:r>
          </a:p>
        </p:txBody>
      </p:sp>
      <p:sp>
        <p:nvSpPr>
          <p:cNvPr id="17" name="Textfeld 3">
            <a:extLst>
              <a:ext uri="{FF2B5EF4-FFF2-40B4-BE49-F238E27FC236}">
                <a16:creationId xmlns:a16="http://schemas.microsoft.com/office/drawing/2014/main" id="{95489071-7F73-DD1A-0F7B-78E3EA78D9EF}"/>
              </a:ext>
            </a:extLst>
          </p:cNvPr>
          <p:cNvSpPr txBox="1">
            <a:spLocks noChangeArrowheads="1"/>
          </p:cNvSpPr>
          <p:nvPr/>
        </p:nvSpPr>
        <p:spPr bwMode="auto">
          <a:xfrm>
            <a:off x="266700" y="2266950"/>
            <a:ext cx="4295775" cy="3048000"/>
          </a:xfrm>
          <a:prstGeom prst="rect">
            <a:avLst/>
          </a:prstGeom>
          <a:solidFill>
            <a:srgbClr val="FFF987"/>
          </a:solidFill>
          <a:ln w="38100">
            <a:solidFill>
              <a:schemeClr val="accent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de-CH" altLang="de-DE" sz="2400" b="1" dirty="0">
                <a:ea typeface="Century Schoolbook" panose="02040604050505020304" pitchFamily="18" charset="0"/>
                <a:cs typeface="Times New Roman" panose="02020603050405020304" pitchFamily="18" charset="0"/>
              </a:rPr>
              <a:t>Es liegt in der Natur der Sache, wir werden zunehmend älter.</a:t>
            </a:r>
            <a:r>
              <a:rPr lang="de-CH" altLang="de-DE" sz="2400" b="1" dirty="0">
                <a:latin typeface="Century Schoolbook" panose="02040604050505020304" pitchFamily="18" charset="0"/>
                <a:ea typeface="Century Schoolbook" panose="02040604050505020304" pitchFamily="18" charset="0"/>
                <a:cs typeface="Times New Roman" panose="02020603050405020304" pitchFamily="18" charset="0"/>
              </a:rPr>
              <a:t> </a:t>
            </a:r>
            <a:r>
              <a:rPr lang="de-CH" altLang="de-DE" sz="2400" b="1" dirty="0">
                <a:ea typeface="Century Schoolbook" panose="02040604050505020304" pitchFamily="18" charset="0"/>
                <a:cs typeface="Times New Roman" panose="02020603050405020304" pitchFamily="18" charset="0"/>
              </a:rPr>
              <a:t>Der Rückgang des Bestandes zeigt schon die ersten negativen Auswirkungen, gerade in den Spezialsparten. </a:t>
            </a:r>
            <a:endParaRPr lang="de-CH" altLang="de-DE" sz="2400" b="1" dirty="0">
              <a:latin typeface="Century Schoolbook" panose="02040604050505020304" pitchFamily="18" charset="0"/>
              <a:ea typeface="Century Schoolbook" panose="02040604050505020304" pitchFamily="18" charset="0"/>
              <a:cs typeface="Times New Roman" panose="02020603050405020304" pitchFamily="18" charset="0"/>
            </a:endParaRPr>
          </a:p>
        </p:txBody>
      </p:sp>
      <p:sp>
        <p:nvSpPr>
          <p:cNvPr id="18" name="Textfeld 17">
            <a:extLst>
              <a:ext uri="{FF2B5EF4-FFF2-40B4-BE49-F238E27FC236}">
                <a16:creationId xmlns:a16="http://schemas.microsoft.com/office/drawing/2014/main" id="{1467D195-A246-B263-D180-C30DC2101FD2}"/>
              </a:ext>
            </a:extLst>
          </p:cNvPr>
          <p:cNvSpPr txBox="1"/>
          <p:nvPr/>
        </p:nvSpPr>
        <p:spPr>
          <a:xfrm>
            <a:off x="4703763" y="3625850"/>
            <a:ext cx="4295775" cy="2676525"/>
          </a:xfrm>
          <a:prstGeom prst="rect">
            <a:avLst/>
          </a:prstGeom>
          <a:solidFill>
            <a:srgbClr val="FF0000"/>
          </a:solidFill>
          <a:ln w="38100">
            <a:solidFill>
              <a:schemeClr val="accent1"/>
            </a:solidFill>
          </a:ln>
        </p:spPr>
        <p:txBody>
          <a:bodyPr>
            <a:spAutoFit/>
          </a:bodyPr>
          <a:lstStyle/>
          <a:p>
            <a:pPr>
              <a:defRPr/>
            </a:pPr>
            <a:r>
              <a:rPr lang="de-DE" sz="2400" b="1" dirty="0">
                <a:solidFill>
                  <a:schemeClr val="bg1">
                    <a:lumMod val="95000"/>
                  </a:schemeClr>
                </a:solidFill>
                <a:ea typeface="Century Schoolbook" panose="02040604050505020304" pitchFamily="18" charset="0"/>
                <a:cs typeface="Times New Roman" panose="02020603050405020304" pitchFamily="18" charset="0"/>
              </a:rPr>
              <a:t>Das Prinzip ist einfach, ohne eine genügende Anzahl Leistungs-Richterinnen und Leistungsrichter schwindet das breite Angebot von Hundesportprüfungen.</a:t>
            </a:r>
            <a:endParaRPr lang="de-CH" sz="2400" b="1" dirty="0">
              <a:solidFill>
                <a:schemeClr val="bg1">
                  <a:lumMod val="95000"/>
                </a:schemeClr>
              </a:solidFill>
              <a:latin typeface="Century Schoolbook" panose="02040604050505020304" pitchFamily="18" charset="0"/>
              <a:ea typeface="Century Schoolbook" panose="02040604050505020304" pitchFamily="18" charset="0"/>
              <a:cs typeface="Times New Roman" panose="02020603050405020304" pitchFamily="18" charset="0"/>
            </a:endParaRPr>
          </a:p>
        </p:txBody>
      </p:sp>
      <p:pic>
        <p:nvPicPr>
          <p:cNvPr id="19" name="Grafik 4">
            <a:extLst>
              <a:ext uri="{FF2B5EF4-FFF2-40B4-BE49-F238E27FC236}">
                <a16:creationId xmlns:a16="http://schemas.microsoft.com/office/drawing/2014/main" id="{0A569864-D5C5-DACC-0149-218D96007C87}"/>
              </a:ext>
            </a:extLst>
          </p:cNvPr>
          <p:cNvPicPr>
            <a:picLocks noChangeAspect="1"/>
          </p:cNvPicPr>
          <p:nvPr/>
        </p:nvPicPr>
        <p:blipFill>
          <a:blip r:embed="rId2">
            <a:clrChange>
              <a:clrFrom>
                <a:srgbClr val="FFF8E6"/>
              </a:clrFrom>
              <a:clrTo>
                <a:srgbClr val="FFF8E6">
                  <a:alpha val="0"/>
                </a:srgbClr>
              </a:clrTo>
            </a:clrChange>
            <a:extLst>
              <a:ext uri="{28A0092B-C50C-407E-A947-70E740481C1C}">
                <a14:useLocalDpi xmlns:a14="http://schemas.microsoft.com/office/drawing/2010/main" val="0"/>
              </a:ext>
            </a:extLst>
          </a:blip>
          <a:srcRect/>
          <a:stretch>
            <a:fillRect/>
          </a:stretch>
        </p:blipFill>
        <p:spPr bwMode="auto">
          <a:xfrm>
            <a:off x="5148263" y="1404938"/>
            <a:ext cx="3421062" cy="2082800"/>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3344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E1B1A-59CB-19A8-B148-28A249740D7C}"/>
            </a:ext>
          </a:extLst>
        </p:cNvPr>
        <p:cNvGrpSpPr/>
        <p:nvPr/>
      </p:nvGrpSpPr>
      <p:grpSpPr>
        <a:xfrm>
          <a:off x="0" y="0"/>
          <a:ext cx="0" cy="0"/>
          <a:chOff x="0" y="0"/>
          <a:chExt cx="0" cy="0"/>
        </a:xfrm>
      </p:grpSpPr>
      <p:sp>
        <p:nvSpPr>
          <p:cNvPr id="3" name="Untertitel 2">
            <a:extLst>
              <a:ext uri="{FF2B5EF4-FFF2-40B4-BE49-F238E27FC236}">
                <a16:creationId xmlns:a16="http://schemas.microsoft.com/office/drawing/2014/main" id="{319FAE0F-B357-F2AB-3DD5-DD30D79A4617}"/>
              </a:ext>
            </a:extLst>
          </p:cNvPr>
          <p:cNvSpPr>
            <a:spLocks noGrp="1"/>
          </p:cNvSpPr>
          <p:nvPr>
            <p:ph type="subTitle" idx="13"/>
          </p:nvPr>
        </p:nvSpPr>
        <p:spPr/>
        <p:txBody>
          <a:bodyPr/>
          <a:lstStyle/>
          <a:p>
            <a:r>
              <a:rPr lang="de-CH" dirty="0"/>
              <a:t>Wir machen Werbung</a:t>
            </a:r>
          </a:p>
        </p:txBody>
      </p:sp>
      <p:sp>
        <p:nvSpPr>
          <p:cNvPr id="4" name="Titel 3">
            <a:extLst>
              <a:ext uri="{FF2B5EF4-FFF2-40B4-BE49-F238E27FC236}">
                <a16:creationId xmlns:a16="http://schemas.microsoft.com/office/drawing/2014/main" id="{5F4FCD7F-A4A9-2762-15E9-DFBD7D67274F}"/>
              </a:ext>
            </a:extLst>
          </p:cNvPr>
          <p:cNvSpPr>
            <a:spLocks noGrp="1"/>
          </p:cNvSpPr>
          <p:nvPr>
            <p:ph type="ctrTitle"/>
          </p:nvPr>
        </p:nvSpPr>
        <p:spPr/>
        <p:txBody>
          <a:bodyPr wrap="square">
            <a:normAutofit/>
          </a:bodyPr>
          <a:lstStyle/>
          <a:p>
            <a:r>
              <a:rPr lang="de-CH" sz="2800" dirty="0"/>
              <a:t>7. Gewinnung Leistungsrichter</a:t>
            </a:r>
          </a:p>
        </p:txBody>
      </p:sp>
      <p:sp>
        <p:nvSpPr>
          <p:cNvPr id="5" name="Datumsplatzhalter 4">
            <a:extLst>
              <a:ext uri="{FF2B5EF4-FFF2-40B4-BE49-F238E27FC236}">
                <a16:creationId xmlns:a16="http://schemas.microsoft.com/office/drawing/2014/main" id="{9541183A-653F-0669-EA9E-23FE3145A7CA}"/>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7386F36E-22E2-53A9-596B-F635FD2ED80C}"/>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F7A0F25B-40F5-6757-6907-E3B139967573}"/>
              </a:ext>
            </a:extLst>
          </p:cNvPr>
          <p:cNvSpPr>
            <a:spLocks noGrp="1"/>
          </p:cNvSpPr>
          <p:nvPr>
            <p:ph type="sldNum" sz="quarter" idx="4"/>
          </p:nvPr>
        </p:nvSpPr>
        <p:spPr/>
        <p:txBody>
          <a:bodyPr/>
          <a:lstStyle/>
          <a:p>
            <a:fld id="{9B27D4C7-81E0-421A-BC04-9E78EB3959F5}" type="slidenum">
              <a:rPr lang="de-CH" smtClean="0"/>
              <a:pPr/>
              <a:t>31</a:t>
            </a:fld>
            <a:endParaRPr lang="de-CH"/>
          </a:p>
        </p:txBody>
      </p:sp>
      <p:sp>
        <p:nvSpPr>
          <p:cNvPr id="9" name="Inhaltsplatzhalter 8">
            <a:extLst>
              <a:ext uri="{FF2B5EF4-FFF2-40B4-BE49-F238E27FC236}">
                <a16:creationId xmlns:a16="http://schemas.microsoft.com/office/drawing/2014/main" id="{D614176F-37E3-C97E-DFA8-CBB9A9FC4CC1}"/>
              </a:ext>
            </a:extLst>
          </p:cNvPr>
          <p:cNvSpPr txBox="1">
            <a:spLocks noGrp="1"/>
          </p:cNvSpPr>
          <p:nvPr>
            <p:ph idx="1"/>
          </p:nvPr>
        </p:nvSpPr>
        <p:spPr>
          <a:xfrm>
            <a:off x="396875" y="1571625"/>
            <a:ext cx="3914277" cy="590931"/>
          </a:xfrm>
          <a:prstGeom prst="rect">
            <a:avLst/>
          </a:prstGeom>
          <a:noFill/>
        </p:spPr>
        <p:txBody>
          <a:bodyPr wrap="none">
            <a:spAutoFit/>
          </a:bodyPr>
          <a:lstStyle/>
          <a:p>
            <a:pPr marL="0" indent="0" eaLnBrk="1" hangingPunct="1">
              <a:buNone/>
              <a:defRPr/>
            </a:pPr>
            <a:r>
              <a:rPr lang="de-CH" sz="3600" b="1" dirty="0">
                <a:latin typeface="+mn-lt"/>
                <a:cs typeface="+mn-cs"/>
              </a:rPr>
              <a:t>Sofortmassnahmen</a:t>
            </a:r>
          </a:p>
        </p:txBody>
      </p:sp>
      <p:pic>
        <p:nvPicPr>
          <p:cNvPr id="10" name="Grafik 9">
            <a:extLst>
              <a:ext uri="{FF2B5EF4-FFF2-40B4-BE49-F238E27FC236}">
                <a16:creationId xmlns:a16="http://schemas.microsoft.com/office/drawing/2014/main" id="{BBB5ABFA-A324-1705-B942-A5A77BD41468}"/>
              </a:ext>
            </a:extLst>
          </p:cNvPr>
          <p:cNvPicPr>
            <a:picLocks noChangeAspect="1"/>
          </p:cNvPicPr>
          <p:nvPr/>
        </p:nvPicPr>
        <p:blipFill>
          <a:blip r:embed="rId2"/>
          <a:stretch>
            <a:fillRect/>
          </a:stretch>
        </p:blipFill>
        <p:spPr>
          <a:xfrm>
            <a:off x="7068078" y="1491991"/>
            <a:ext cx="913343" cy="8577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Textfeld 10">
            <a:extLst>
              <a:ext uri="{FF2B5EF4-FFF2-40B4-BE49-F238E27FC236}">
                <a16:creationId xmlns:a16="http://schemas.microsoft.com/office/drawing/2014/main" id="{8BB644DE-F3EE-81D9-8232-FC50D1481C6D}"/>
              </a:ext>
            </a:extLst>
          </p:cNvPr>
          <p:cNvSpPr txBox="1"/>
          <p:nvPr/>
        </p:nvSpPr>
        <p:spPr>
          <a:xfrm>
            <a:off x="0" y="2205038"/>
            <a:ext cx="8997950" cy="1446212"/>
          </a:xfrm>
          <a:prstGeom prst="rect">
            <a:avLst/>
          </a:prstGeom>
          <a:noFill/>
        </p:spPr>
        <p:txBody>
          <a:bodyPr>
            <a:spAutoFit/>
          </a:bodyPr>
          <a:lstStyle/>
          <a:p>
            <a:pPr marL="457200" indent="-457200" eaLnBrk="1" hangingPunct="1">
              <a:buFontTx/>
              <a:buAutoNum type="arabicPeriod"/>
              <a:defRPr/>
            </a:pPr>
            <a:r>
              <a:rPr lang="de-DE" sz="2200" dirty="0">
                <a:latin typeface="+mn-lt"/>
                <a:cs typeface="+mn-cs"/>
              </a:rPr>
              <a:t>Einrichten einer Kontaktstelle im AKLR;</a:t>
            </a:r>
          </a:p>
          <a:p>
            <a:pPr marL="457200" indent="-457200" eaLnBrk="1" hangingPunct="1">
              <a:buFontTx/>
              <a:buAutoNum type="arabicPeriod"/>
              <a:defRPr/>
            </a:pPr>
            <a:r>
              <a:rPr lang="de-DE" sz="2200" dirty="0">
                <a:latin typeface="+mn-lt"/>
                <a:cs typeface="+mn-cs"/>
              </a:rPr>
              <a:t>Werbebrief an die regionalen Vertretungen &amp; Rassenverband</a:t>
            </a:r>
          </a:p>
          <a:p>
            <a:pPr marL="457200" indent="-457200" eaLnBrk="1" hangingPunct="1">
              <a:buFontTx/>
              <a:buAutoNum type="arabicPeriod"/>
              <a:defRPr/>
            </a:pPr>
            <a:r>
              <a:rPr lang="de-DE" sz="2200" dirty="0">
                <a:latin typeface="+mn-lt"/>
                <a:cs typeface="+mn-cs"/>
              </a:rPr>
              <a:t>Angebot von Informationsreferate durch den AKLR</a:t>
            </a:r>
          </a:p>
          <a:p>
            <a:pPr marL="457200" indent="-457200" eaLnBrk="1" hangingPunct="1">
              <a:buFontTx/>
              <a:buAutoNum type="arabicPeriod"/>
              <a:defRPr/>
            </a:pPr>
            <a:r>
              <a:rPr lang="de-DE" sz="2200" dirty="0">
                <a:latin typeface="+mn-lt"/>
                <a:cs typeface="+mn-cs"/>
              </a:rPr>
              <a:t>Aktive Berücksichtigung der Sprachregionen </a:t>
            </a:r>
          </a:p>
        </p:txBody>
      </p:sp>
      <p:sp>
        <p:nvSpPr>
          <p:cNvPr id="12" name="Textfeld 11">
            <a:extLst>
              <a:ext uri="{FF2B5EF4-FFF2-40B4-BE49-F238E27FC236}">
                <a16:creationId xmlns:a16="http://schemas.microsoft.com/office/drawing/2014/main" id="{97AEB426-D1D8-B5ED-2032-E646EF61F5DA}"/>
              </a:ext>
            </a:extLst>
          </p:cNvPr>
          <p:cNvSpPr txBox="1"/>
          <p:nvPr/>
        </p:nvSpPr>
        <p:spPr>
          <a:xfrm>
            <a:off x="76200" y="3867150"/>
            <a:ext cx="8678863" cy="1538288"/>
          </a:xfrm>
          <a:prstGeom prst="rect">
            <a:avLst/>
          </a:prstGeom>
          <a:noFill/>
        </p:spPr>
        <p:txBody>
          <a:bodyPr>
            <a:spAutoFit/>
          </a:bodyPr>
          <a:lstStyle/>
          <a:p>
            <a:pPr eaLnBrk="1" hangingPunct="1">
              <a:defRPr/>
            </a:pPr>
            <a:r>
              <a:rPr lang="de-DE" sz="2800" b="1" dirty="0">
                <a:latin typeface="+mn-lt"/>
                <a:cs typeface="+mn-cs"/>
              </a:rPr>
              <a:t>Zielsetzung unserer Werbung:</a:t>
            </a:r>
          </a:p>
          <a:p>
            <a:pPr eaLnBrk="1" hangingPunct="1">
              <a:defRPr/>
            </a:pPr>
            <a:r>
              <a:rPr lang="de-DE" sz="2200" dirty="0">
                <a:latin typeface="+mn-lt"/>
                <a:cs typeface="+mn-cs"/>
              </a:rPr>
              <a:t>1.   Interesse zu fördern;</a:t>
            </a:r>
          </a:p>
          <a:p>
            <a:pPr eaLnBrk="1" hangingPunct="1">
              <a:defRPr/>
            </a:pPr>
            <a:r>
              <a:rPr lang="de-DE" sz="2200" dirty="0">
                <a:latin typeface="+mn-lt"/>
                <a:cs typeface="+mn-cs"/>
              </a:rPr>
              <a:t>2.   Ängste für das Vorhaben LR abzubauen;</a:t>
            </a:r>
          </a:p>
          <a:p>
            <a:pPr eaLnBrk="1" hangingPunct="1">
              <a:defRPr/>
            </a:pPr>
            <a:r>
              <a:rPr lang="de-DE" sz="2200" dirty="0">
                <a:latin typeface="+mn-lt"/>
                <a:cs typeface="+mn-cs"/>
              </a:rPr>
              <a:t>3.   Motivation schaffen, für diese zentrale Aufgabe im Hundesport.</a:t>
            </a:r>
          </a:p>
        </p:txBody>
      </p:sp>
    </p:spTree>
    <p:extLst>
      <p:ext uri="{BB962C8B-B14F-4D97-AF65-F5344CB8AC3E}">
        <p14:creationId xmlns:p14="http://schemas.microsoft.com/office/powerpoint/2010/main" val="32881784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1D1E6-8C7E-09C9-2857-2DDC07F6A5FC}"/>
            </a:ext>
          </a:extLst>
        </p:cNvPr>
        <p:cNvGrpSpPr/>
        <p:nvPr/>
      </p:nvGrpSpPr>
      <p:grpSpPr>
        <a:xfrm>
          <a:off x="0" y="0"/>
          <a:ext cx="0" cy="0"/>
          <a:chOff x="0" y="0"/>
          <a:chExt cx="0" cy="0"/>
        </a:xfrm>
      </p:grpSpPr>
      <p:sp>
        <p:nvSpPr>
          <p:cNvPr id="3" name="Untertitel 2">
            <a:extLst>
              <a:ext uri="{FF2B5EF4-FFF2-40B4-BE49-F238E27FC236}">
                <a16:creationId xmlns:a16="http://schemas.microsoft.com/office/drawing/2014/main" id="{3E48C221-195A-9DD3-A058-AD3396AEA706}"/>
              </a:ext>
            </a:extLst>
          </p:cNvPr>
          <p:cNvSpPr>
            <a:spLocks noGrp="1"/>
          </p:cNvSpPr>
          <p:nvPr>
            <p:ph type="subTitle" idx="13"/>
          </p:nvPr>
        </p:nvSpPr>
        <p:spPr/>
        <p:txBody>
          <a:bodyPr/>
          <a:lstStyle/>
          <a:p>
            <a:r>
              <a:rPr lang="de-CH" dirty="0"/>
              <a:t>Wir machen Werbung</a:t>
            </a:r>
          </a:p>
        </p:txBody>
      </p:sp>
      <p:sp>
        <p:nvSpPr>
          <p:cNvPr id="4" name="Titel 3">
            <a:extLst>
              <a:ext uri="{FF2B5EF4-FFF2-40B4-BE49-F238E27FC236}">
                <a16:creationId xmlns:a16="http://schemas.microsoft.com/office/drawing/2014/main" id="{A39BD215-D514-44DE-78B6-2ED536839D66}"/>
              </a:ext>
            </a:extLst>
          </p:cNvPr>
          <p:cNvSpPr>
            <a:spLocks noGrp="1"/>
          </p:cNvSpPr>
          <p:nvPr>
            <p:ph type="ctrTitle"/>
          </p:nvPr>
        </p:nvSpPr>
        <p:spPr/>
        <p:txBody>
          <a:bodyPr wrap="square">
            <a:normAutofit/>
          </a:bodyPr>
          <a:lstStyle/>
          <a:p>
            <a:r>
              <a:rPr lang="de-CH" sz="2800" dirty="0"/>
              <a:t>7. Gewinnung Leistungsrichter</a:t>
            </a:r>
          </a:p>
        </p:txBody>
      </p:sp>
      <p:sp>
        <p:nvSpPr>
          <p:cNvPr id="5" name="Datumsplatzhalter 4">
            <a:extLst>
              <a:ext uri="{FF2B5EF4-FFF2-40B4-BE49-F238E27FC236}">
                <a16:creationId xmlns:a16="http://schemas.microsoft.com/office/drawing/2014/main" id="{177E72CD-F468-CAAE-DC87-8B55ABEF5748}"/>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7DCE595C-0C41-7F74-EE4A-6F91D71621D2}"/>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17F598CE-0434-D14D-E498-71A5B6C6541F}"/>
              </a:ext>
            </a:extLst>
          </p:cNvPr>
          <p:cNvSpPr>
            <a:spLocks noGrp="1"/>
          </p:cNvSpPr>
          <p:nvPr>
            <p:ph type="sldNum" sz="quarter" idx="4"/>
          </p:nvPr>
        </p:nvSpPr>
        <p:spPr/>
        <p:txBody>
          <a:bodyPr/>
          <a:lstStyle/>
          <a:p>
            <a:fld id="{9B27D4C7-81E0-421A-BC04-9E78EB3959F5}" type="slidenum">
              <a:rPr lang="de-CH" smtClean="0"/>
              <a:pPr/>
              <a:t>32</a:t>
            </a:fld>
            <a:endParaRPr lang="de-CH"/>
          </a:p>
        </p:txBody>
      </p:sp>
      <p:sp>
        <p:nvSpPr>
          <p:cNvPr id="13" name="Inhaltsplatzhalter 12">
            <a:extLst>
              <a:ext uri="{FF2B5EF4-FFF2-40B4-BE49-F238E27FC236}">
                <a16:creationId xmlns:a16="http://schemas.microsoft.com/office/drawing/2014/main" id="{D2CEB9B5-2DAF-0E5F-A746-9EC91624633D}"/>
              </a:ext>
            </a:extLst>
          </p:cNvPr>
          <p:cNvSpPr txBox="1">
            <a:spLocks noGrp="1"/>
          </p:cNvSpPr>
          <p:nvPr>
            <p:ph idx="1"/>
          </p:nvPr>
        </p:nvSpPr>
        <p:spPr>
          <a:xfrm>
            <a:off x="396875" y="1571625"/>
            <a:ext cx="8350250" cy="535531"/>
          </a:xfrm>
          <a:prstGeom prst="rect">
            <a:avLst/>
          </a:prstGeom>
          <a:noFill/>
        </p:spPr>
        <p:txBody>
          <a:bodyPr>
            <a:spAutoFit/>
          </a:bodyPr>
          <a:lstStyle/>
          <a:p>
            <a:pPr marL="0" indent="0" eaLnBrk="1" hangingPunct="1">
              <a:buNone/>
              <a:defRPr/>
            </a:pPr>
            <a:r>
              <a:rPr lang="de-CH" sz="3200" b="1" dirty="0">
                <a:latin typeface="+mn-lt"/>
                <a:cs typeface="+mn-cs"/>
              </a:rPr>
              <a:t>Deine Herausforderungen als LR</a:t>
            </a:r>
          </a:p>
        </p:txBody>
      </p:sp>
      <p:sp>
        <p:nvSpPr>
          <p:cNvPr id="14" name="Textfeld 21504">
            <a:extLst>
              <a:ext uri="{FF2B5EF4-FFF2-40B4-BE49-F238E27FC236}">
                <a16:creationId xmlns:a16="http://schemas.microsoft.com/office/drawing/2014/main" id="{E9DE661A-EFE8-BC06-900E-E768F4AE571D}"/>
              </a:ext>
            </a:extLst>
          </p:cNvPr>
          <p:cNvSpPr txBox="1">
            <a:spLocks noChangeArrowheads="1"/>
          </p:cNvSpPr>
          <p:nvPr/>
        </p:nvSpPr>
        <p:spPr bwMode="auto">
          <a:xfrm>
            <a:off x="119063" y="2000250"/>
            <a:ext cx="463391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de-DE" altLang="de-DE" sz="1800" dirty="0"/>
          </a:p>
          <a:p>
            <a:pPr>
              <a:spcBef>
                <a:spcPct val="0"/>
              </a:spcBef>
              <a:buFontTx/>
              <a:buNone/>
            </a:pPr>
            <a:r>
              <a:rPr lang="de-DE" altLang="de-DE" sz="1800" b="1" dirty="0"/>
              <a:t>Einfluss nehmen auf den Sport: </a:t>
            </a:r>
          </a:p>
          <a:p>
            <a:pPr>
              <a:spcBef>
                <a:spcPct val="0"/>
              </a:spcBef>
              <a:buFontTx/>
              <a:buNone/>
            </a:pPr>
            <a:r>
              <a:rPr lang="de-DE" altLang="de-DE" sz="1800" dirty="0"/>
              <a:t>Leistungsrichter haben die Möglichkeit, den Hundesport aktiv mitzugestalten und die Entwicklung von Standards und Richtlinien zu beeinflussen.</a:t>
            </a:r>
          </a:p>
        </p:txBody>
      </p:sp>
      <p:sp>
        <p:nvSpPr>
          <p:cNvPr id="15" name="Textfeld 21508">
            <a:extLst>
              <a:ext uri="{FF2B5EF4-FFF2-40B4-BE49-F238E27FC236}">
                <a16:creationId xmlns:a16="http://schemas.microsoft.com/office/drawing/2014/main" id="{C56C6A96-0FBF-90CA-D995-1606F50134C2}"/>
              </a:ext>
            </a:extLst>
          </p:cNvPr>
          <p:cNvSpPr txBox="1">
            <a:spLocks noChangeArrowheads="1"/>
          </p:cNvSpPr>
          <p:nvPr/>
        </p:nvSpPr>
        <p:spPr bwMode="auto">
          <a:xfrm>
            <a:off x="107950" y="3986213"/>
            <a:ext cx="463232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de-DE" altLang="de-DE" sz="1800" b="1" dirty="0"/>
              <a:t>Begegnung mit Hunden und Menschen: </a:t>
            </a:r>
          </a:p>
          <a:p>
            <a:pPr>
              <a:spcBef>
                <a:spcPct val="0"/>
              </a:spcBef>
              <a:buFontTx/>
              <a:buNone/>
            </a:pPr>
            <a:r>
              <a:rPr lang="de-DE" altLang="de-DE" sz="1800" dirty="0"/>
              <a:t>Die Rolle ermöglicht dir, mit verschiedenen Hunderassen und deren Haltern in Kontakt zu treten, was eine bereichernde Erfahrung ist.</a:t>
            </a:r>
          </a:p>
        </p:txBody>
      </p:sp>
      <p:grpSp>
        <p:nvGrpSpPr>
          <p:cNvPr id="16" name="Gruppieren 30">
            <a:extLst>
              <a:ext uri="{FF2B5EF4-FFF2-40B4-BE49-F238E27FC236}">
                <a16:creationId xmlns:a16="http://schemas.microsoft.com/office/drawing/2014/main" id="{2AD98487-58C0-093D-E59B-236F5FACE156}"/>
              </a:ext>
            </a:extLst>
          </p:cNvPr>
          <p:cNvGrpSpPr>
            <a:grpSpLocks/>
          </p:cNvGrpSpPr>
          <p:nvPr/>
        </p:nvGrpSpPr>
        <p:grpSpPr bwMode="auto">
          <a:xfrm>
            <a:off x="5651500" y="2187575"/>
            <a:ext cx="2449513" cy="2868613"/>
            <a:chOff x="5436096" y="1844824"/>
            <a:chExt cx="3141690" cy="3396421"/>
          </a:xfrm>
        </p:grpSpPr>
        <p:pic>
          <p:nvPicPr>
            <p:cNvPr id="17" name="Grafik 16">
              <a:extLst>
                <a:ext uri="{FF2B5EF4-FFF2-40B4-BE49-F238E27FC236}">
                  <a16:creationId xmlns:a16="http://schemas.microsoft.com/office/drawing/2014/main" id="{F511D02D-1A50-3E86-3770-BE91164F677C}"/>
                </a:ext>
              </a:extLst>
            </p:cNvPr>
            <p:cNvPicPr>
              <a:picLocks noChangeAspect="1"/>
            </p:cNvPicPr>
            <p:nvPr/>
          </p:nvPicPr>
          <p:blipFill>
            <a:blip r:embed="rId2"/>
            <a:stretch>
              <a:fillRect/>
            </a:stretch>
          </p:blipFill>
          <p:spPr>
            <a:xfrm>
              <a:off x="5436096" y="1844824"/>
              <a:ext cx="3141690" cy="3396421"/>
            </a:xfrm>
            <a:prstGeom prst="rect">
              <a:avLst/>
            </a:prstGeom>
            <a:ln>
              <a:noFill/>
            </a:ln>
            <a:effectLst>
              <a:outerShdw blurRad="292100" dist="139700" dir="2700000" algn="tl" rotWithShape="0">
                <a:srgbClr val="333333">
                  <a:alpha val="65000"/>
                </a:srgbClr>
              </a:outerShdw>
            </a:effectLst>
          </p:spPr>
        </p:pic>
        <p:pic>
          <p:nvPicPr>
            <p:cNvPr id="18" name="Grafik 29">
              <a:extLst>
                <a:ext uri="{FF2B5EF4-FFF2-40B4-BE49-F238E27FC236}">
                  <a16:creationId xmlns:a16="http://schemas.microsoft.com/office/drawing/2014/main" id="{4D06B4FA-164B-9EEC-51C0-4C02B43953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21193">
              <a:off x="7308726" y="3304303"/>
              <a:ext cx="432048" cy="249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891088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087E4-2BFC-4F2B-B0C2-5552496A1536}"/>
            </a:ext>
          </a:extLst>
        </p:cNvPr>
        <p:cNvGrpSpPr/>
        <p:nvPr/>
      </p:nvGrpSpPr>
      <p:grpSpPr>
        <a:xfrm>
          <a:off x="0" y="0"/>
          <a:ext cx="0" cy="0"/>
          <a:chOff x="0" y="0"/>
          <a:chExt cx="0" cy="0"/>
        </a:xfrm>
      </p:grpSpPr>
      <p:sp>
        <p:nvSpPr>
          <p:cNvPr id="3" name="Untertitel 2">
            <a:extLst>
              <a:ext uri="{FF2B5EF4-FFF2-40B4-BE49-F238E27FC236}">
                <a16:creationId xmlns:a16="http://schemas.microsoft.com/office/drawing/2014/main" id="{FAE91384-01D0-AA7D-26F5-83B26FE265F6}"/>
              </a:ext>
            </a:extLst>
          </p:cNvPr>
          <p:cNvSpPr>
            <a:spLocks noGrp="1"/>
          </p:cNvSpPr>
          <p:nvPr>
            <p:ph type="subTitle" idx="13"/>
          </p:nvPr>
        </p:nvSpPr>
        <p:spPr/>
        <p:txBody>
          <a:bodyPr/>
          <a:lstStyle/>
          <a:p>
            <a:r>
              <a:rPr lang="de-CH" dirty="0"/>
              <a:t>Wir machen Werbung</a:t>
            </a:r>
          </a:p>
        </p:txBody>
      </p:sp>
      <p:sp>
        <p:nvSpPr>
          <p:cNvPr id="4" name="Titel 3">
            <a:extLst>
              <a:ext uri="{FF2B5EF4-FFF2-40B4-BE49-F238E27FC236}">
                <a16:creationId xmlns:a16="http://schemas.microsoft.com/office/drawing/2014/main" id="{77580D89-2958-50A5-46AC-3CE0C0D9D5CE}"/>
              </a:ext>
            </a:extLst>
          </p:cNvPr>
          <p:cNvSpPr>
            <a:spLocks noGrp="1"/>
          </p:cNvSpPr>
          <p:nvPr>
            <p:ph type="ctrTitle"/>
          </p:nvPr>
        </p:nvSpPr>
        <p:spPr/>
        <p:txBody>
          <a:bodyPr wrap="square">
            <a:normAutofit/>
          </a:bodyPr>
          <a:lstStyle/>
          <a:p>
            <a:r>
              <a:rPr lang="de-CH" sz="2800" dirty="0"/>
              <a:t>7. Gewinnung Leistungsrichter</a:t>
            </a:r>
          </a:p>
        </p:txBody>
      </p:sp>
      <p:sp>
        <p:nvSpPr>
          <p:cNvPr id="5" name="Datumsplatzhalter 4">
            <a:extLst>
              <a:ext uri="{FF2B5EF4-FFF2-40B4-BE49-F238E27FC236}">
                <a16:creationId xmlns:a16="http://schemas.microsoft.com/office/drawing/2014/main" id="{D22CA443-57AB-FE57-57CC-EF7591E84C00}"/>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EAB7FFC9-2EC3-8C26-155A-1EC172C0AF01}"/>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A5899EB2-A863-3802-09DA-612FB0D237CE}"/>
              </a:ext>
            </a:extLst>
          </p:cNvPr>
          <p:cNvSpPr>
            <a:spLocks noGrp="1"/>
          </p:cNvSpPr>
          <p:nvPr>
            <p:ph type="sldNum" sz="quarter" idx="4"/>
          </p:nvPr>
        </p:nvSpPr>
        <p:spPr/>
        <p:txBody>
          <a:bodyPr/>
          <a:lstStyle/>
          <a:p>
            <a:fld id="{9B27D4C7-81E0-421A-BC04-9E78EB3959F5}" type="slidenum">
              <a:rPr lang="de-CH" smtClean="0"/>
              <a:pPr/>
              <a:t>33</a:t>
            </a:fld>
            <a:endParaRPr lang="de-CH"/>
          </a:p>
        </p:txBody>
      </p:sp>
      <p:sp>
        <p:nvSpPr>
          <p:cNvPr id="9" name="Inhaltsplatzhalter 8">
            <a:extLst>
              <a:ext uri="{FF2B5EF4-FFF2-40B4-BE49-F238E27FC236}">
                <a16:creationId xmlns:a16="http://schemas.microsoft.com/office/drawing/2014/main" id="{741158EB-7C75-61AD-A2B1-DF462E832823}"/>
              </a:ext>
            </a:extLst>
          </p:cNvPr>
          <p:cNvSpPr txBox="1">
            <a:spLocks noGrp="1"/>
          </p:cNvSpPr>
          <p:nvPr>
            <p:ph idx="1"/>
          </p:nvPr>
        </p:nvSpPr>
        <p:spPr>
          <a:xfrm>
            <a:off x="396875" y="1571625"/>
            <a:ext cx="8350250" cy="535531"/>
          </a:xfrm>
          <a:prstGeom prst="rect">
            <a:avLst/>
          </a:prstGeom>
          <a:noFill/>
        </p:spPr>
        <p:txBody>
          <a:bodyPr>
            <a:spAutoFit/>
          </a:bodyPr>
          <a:lstStyle/>
          <a:p>
            <a:pPr marL="0" indent="0" eaLnBrk="1" hangingPunct="1">
              <a:buNone/>
              <a:defRPr/>
            </a:pPr>
            <a:r>
              <a:rPr lang="de-CH" sz="3200" b="1" dirty="0">
                <a:latin typeface="+mn-lt"/>
                <a:cs typeface="+mn-cs"/>
              </a:rPr>
              <a:t>Deine Herausforderungen als LR</a:t>
            </a:r>
          </a:p>
        </p:txBody>
      </p:sp>
      <p:sp>
        <p:nvSpPr>
          <p:cNvPr id="10" name="Textfeld 21504">
            <a:extLst>
              <a:ext uri="{FF2B5EF4-FFF2-40B4-BE49-F238E27FC236}">
                <a16:creationId xmlns:a16="http://schemas.microsoft.com/office/drawing/2014/main" id="{1DAF6F0C-956C-43D5-D317-BA95673CA446}"/>
              </a:ext>
            </a:extLst>
          </p:cNvPr>
          <p:cNvSpPr txBox="1">
            <a:spLocks noChangeArrowheads="1"/>
          </p:cNvSpPr>
          <p:nvPr/>
        </p:nvSpPr>
        <p:spPr bwMode="auto">
          <a:xfrm>
            <a:off x="122238" y="1779588"/>
            <a:ext cx="463232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de-DE" altLang="de-DE" sz="1800" dirty="0"/>
          </a:p>
          <a:p>
            <a:pPr>
              <a:spcBef>
                <a:spcPct val="0"/>
              </a:spcBef>
              <a:buFontTx/>
              <a:buNone/>
            </a:pPr>
            <a:r>
              <a:rPr lang="de-CH" altLang="de-DE" sz="1800" b="1" dirty="0">
                <a:ea typeface="Century Schoolbook" panose="02040604050505020304" pitchFamily="18" charset="0"/>
                <a:cs typeface="Times New Roman" panose="02020603050405020304" pitchFamily="18" charset="0"/>
              </a:rPr>
              <a:t>Beobachtung von Leistungen: </a:t>
            </a:r>
            <a:endParaRPr lang="de-CH" altLang="de-DE" sz="1800" b="1" dirty="0">
              <a:latin typeface="Century Schoolbook" panose="02040604050505020304" pitchFamily="18" charset="0"/>
              <a:ea typeface="Century Schoolbook" panose="02040604050505020304" pitchFamily="18" charset="0"/>
              <a:cs typeface="Times New Roman" panose="02020603050405020304" pitchFamily="18" charset="0"/>
            </a:endParaRPr>
          </a:p>
          <a:p>
            <a:pPr>
              <a:spcBef>
                <a:spcPct val="0"/>
              </a:spcBef>
              <a:buFontTx/>
              <a:buNone/>
            </a:pPr>
            <a:r>
              <a:rPr lang="de-CH" altLang="de-DE" sz="1800" dirty="0">
                <a:ea typeface="Century Schoolbook" panose="02040604050505020304" pitchFamily="18" charset="0"/>
                <a:cs typeface="Times New Roman" panose="02020603050405020304" pitchFamily="18" charset="0"/>
              </a:rPr>
              <a:t>Die Möglichkeit, talentierte Hunde und ihre HF in Aktion zu sehen, ist für viele Richter eine grosse Freude und Inspiration.</a:t>
            </a:r>
            <a:endParaRPr lang="de-CH" altLang="de-DE" sz="1800" dirty="0">
              <a:latin typeface="Century Schoolbook" panose="02040604050505020304" pitchFamily="18" charset="0"/>
              <a:ea typeface="Century Schoolbook" panose="02040604050505020304" pitchFamily="18" charset="0"/>
              <a:cs typeface="Times New Roman" panose="02020603050405020304" pitchFamily="18" charset="0"/>
            </a:endParaRPr>
          </a:p>
        </p:txBody>
      </p:sp>
      <p:sp>
        <p:nvSpPr>
          <p:cNvPr id="11" name="Textfeld 21508">
            <a:extLst>
              <a:ext uri="{FF2B5EF4-FFF2-40B4-BE49-F238E27FC236}">
                <a16:creationId xmlns:a16="http://schemas.microsoft.com/office/drawing/2014/main" id="{9165B47F-2B1C-A51C-732B-E602D3F66337}"/>
              </a:ext>
            </a:extLst>
          </p:cNvPr>
          <p:cNvSpPr txBox="1">
            <a:spLocks noChangeArrowheads="1"/>
          </p:cNvSpPr>
          <p:nvPr/>
        </p:nvSpPr>
        <p:spPr bwMode="auto">
          <a:xfrm>
            <a:off x="107950" y="3440113"/>
            <a:ext cx="5988050"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de-CH" altLang="de-DE" sz="1800" b="1" dirty="0">
                <a:ea typeface="Century Schoolbook" panose="02040604050505020304" pitchFamily="18" charset="0"/>
                <a:cs typeface="Times New Roman" panose="02020603050405020304" pitchFamily="18" charset="0"/>
              </a:rPr>
              <a:t>Mitgestaltung von Wettbewerben: </a:t>
            </a:r>
            <a:endParaRPr lang="de-CH" altLang="de-DE" sz="1800" b="1" dirty="0">
              <a:latin typeface="Century Schoolbook" panose="02040604050505020304" pitchFamily="18" charset="0"/>
              <a:ea typeface="Century Schoolbook" panose="02040604050505020304" pitchFamily="18" charset="0"/>
              <a:cs typeface="Times New Roman" panose="02020603050405020304" pitchFamily="18" charset="0"/>
            </a:endParaRPr>
          </a:p>
          <a:p>
            <a:pPr>
              <a:spcBef>
                <a:spcPct val="0"/>
              </a:spcBef>
              <a:buFontTx/>
              <a:buNone/>
            </a:pPr>
            <a:r>
              <a:rPr lang="de-CH" altLang="de-DE" sz="1800" dirty="0">
                <a:ea typeface="Century Schoolbook" panose="02040604050505020304" pitchFamily="18" charset="0"/>
                <a:cs typeface="Times New Roman" panose="02020603050405020304" pitchFamily="18" charset="0"/>
              </a:rPr>
              <a:t>Richter haben die Chance, an verschiedenen Veranstaltungen und Wettbewerben teilzunehmen und diese zu bewerten, was eine spannende und dynamische Tätigkeit darstellt. Zudem leisten sie einen entscheidenden Beitrag zur Fairness. Durch die objektive Bewertung von Leistungen tragen Richter zur Fairness im Wettbewerb bei und helfen, die Integrität des Sports zu wahren.</a:t>
            </a:r>
            <a:endParaRPr lang="de-CH" altLang="de-DE" sz="1800" dirty="0">
              <a:latin typeface="Century Schoolbook" panose="02040604050505020304" pitchFamily="18" charset="0"/>
              <a:ea typeface="Century Schoolbook" panose="02040604050505020304" pitchFamily="18" charset="0"/>
              <a:cs typeface="Times New Roman" panose="02020603050405020304" pitchFamily="18" charset="0"/>
            </a:endParaRPr>
          </a:p>
        </p:txBody>
      </p:sp>
      <p:sp>
        <p:nvSpPr>
          <p:cNvPr id="12" name="Textfeld 21508">
            <a:extLst>
              <a:ext uri="{FF2B5EF4-FFF2-40B4-BE49-F238E27FC236}">
                <a16:creationId xmlns:a16="http://schemas.microsoft.com/office/drawing/2014/main" id="{CC1B1575-27E0-A8FF-33BE-D43ED784A876}"/>
              </a:ext>
            </a:extLst>
          </p:cNvPr>
          <p:cNvSpPr txBox="1">
            <a:spLocks noChangeArrowheads="1"/>
          </p:cNvSpPr>
          <p:nvPr/>
        </p:nvSpPr>
        <p:spPr bwMode="auto">
          <a:xfrm>
            <a:off x="107950" y="3440113"/>
            <a:ext cx="5988050"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de-CH" altLang="de-DE" sz="1800" b="1" dirty="0">
                <a:ea typeface="Century Schoolbook" panose="02040604050505020304" pitchFamily="18" charset="0"/>
                <a:cs typeface="Times New Roman" panose="02020603050405020304" pitchFamily="18" charset="0"/>
              </a:rPr>
              <a:t>Mitgestaltung von Wettbewerben: </a:t>
            </a:r>
            <a:endParaRPr lang="de-CH" altLang="de-DE" sz="1800" b="1" dirty="0">
              <a:latin typeface="Century Schoolbook" panose="02040604050505020304" pitchFamily="18" charset="0"/>
              <a:ea typeface="Century Schoolbook" panose="02040604050505020304" pitchFamily="18" charset="0"/>
              <a:cs typeface="Times New Roman" panose="02020603050405020304" pitchFamily="18" charset="0"/>
            </a:endParaRPr>
          </a:p>
          <a:p>
            <a:pPr>
              <a:spcBef>
                <a:spcPct val="0"/>
              </a:spcBef>
              <a:buFontTx/>
              <a:buNone/>
            </a:pPr>
            <a:r>
              <a:rPr lang="de-CH" altLang="de-DE" sz="1800" dirty="0">
                <a:ea typeface="Century Schoolbook" panose="02040604050505020304" pitchFamily="18" charset="0"/>
                <a:cs typeface="Times New Roman" panose="02020603050405020304" pitchFamily="18" charset="0"/>
              </a:rPr>
              <a:t>Richter haben die Chance, an verschiedenen Veranstaltungen und Wettbewerben teilzunehmen und diese zu bewerten, was eine spannende und dynamische Tätigkeit darstellt. Zudem leisten sie einen entscheidenden Beitrag zur Fairness. Durch die objektive Bewertung von Leistungen tragen Richter zur Fairness im Wettbewerb bei und helfen, die Integrität des Sports zu wahren.</a:t>
            </a:r>
            <a:endParaRPr lang="de-CH" altLang="de-DE" sz="1800" dirty="0">
              <a:latin typeface="Century Schoolbook" panose="02040604050505020304" pitchFamily="18" charset="0"/>
              <a:ea typeface="Century Schoolbook" panose="02040604050505020304" pitchFamily="18" charset="0"/>
              <a:cs typeface="Times New Roman" panose="02020603050405020304" pitchFamily="18" charset="0"/>
            </a:endParaRPr>
          </a:p>
        </p:txBody>
      </p:sp>
      <p:pic>
        <p:nvPicPr>
          <p:cNvPr id="19" name="Grafik 18">
            <a:extLst>
              <a:ext uri="{FF2B5EF4-FFF2-40B4-BE49-F238E27FC236}">
                <a16:creationId xmlns:a16="http://schemas.microsoft.com/office/drawing/2014/main" id="{ADBC2C27-0675-16A7-8534-D2282616040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110288" y="2011363"/>
            <a:ext cx="2576512" cy="2625725"/>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28367086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C80B9-F37A-4EE5-8C29-6339463F4DCA}"/>
            </a:ext>
          </a:extLst>
        </p:cNvPr>
        <p:cNvGrpSpPr/>
        <p:nvPr/>
      </p:nvGrpSpPr>
      <p:grpSpPr>
        <a:xfrm>
          <a:off x="0" y="0"/>
          <a:ext cx="0" cy="0"/>
          <a:chOff x="0" y="0"/>
          <a:chExt cx="0" cy="0"/>
        </a:xfrm>
      </p:grpSpPr>
      <p:sp>
        <p:nvSpPr>
          <p:cNvPr id="3" name="Untertitel 2">
            <a:extLst>
              <a:ext uri="{FF2B5EF4-FFF2-40B4-BE49-F238E27FC236}">
                <a16:creationId xmlns:a16="http://schemas.microsoft.com/office/drawing/2014/main" id="{53F45C0D-EDB2-D042-E818-D2183F7BB15B}"/>
              </a:ext>
            </a:extLst>
          </p:cNvPr>
          <p:cNvSpPr>
            <a:spLocks noGrp="1"/>
          </p:cNvSpPr>
          <p:nvPr>
            <p:ph type="subTitle" idx="13"/>
          </p:nvPr>
        </p:nvSpPr>
        <p:spPr/>
        <p:txBody>
          <a:bodyPr/>
          <a:lstStyle/>
          <a:p>
            <a:r>
              <a:rPr lang="de-CH" dirty="0"/>
              <a:t>Wir machen Werbung</a:t>
            </a:r>
          </a:p>
        </p:txBody>
      </p:sp>
      <p:sp>
        <p:nvSpPr>
          <p:cNvPr id="4" name="Titel 3">
            <a:extLst>
              <a:ext uri="{FF2B5EF4-FFF2-40B4-BE49-F238E27FC236}">
                <a16:creationId xmlns:a16="http://schemas.microsoft.com/office/drawing/2014/main" id="{EA8B5E9B-EF9F-60CA-6ECD-087698448E03}"/>
              </a:ext>
            </a:extLst>
          </p:cNvPr>
          <p:cNvSpPr>
            <a:spLocks noGrp="1"/>
          </p:cNvSpPr>
          <p:nvPr>
            <p:ph type="ctrTitle"/>
          </p:nvPr>
        </p:nvSpPr>
        <p:spPr/>
        <p:txBody>
          <a:bodyPr wrap="square">
            <a:normAutofit/>
          </a:bodyPr>
          <a:lstStyle/>
          <a:p>
            <a:r>
              <a:rPr lang="de-CH" sz="2800" dirty="0"/>
              <a:t>7. Gewinnung Leistungsrichter</a:t>
            </a:r>
          </a:p>
        </p:txBody>
      </p:sp>
      <p:sp>
        <p:nvSpPr>
          <p:cNvPr id="5" name="Datumsplatzhalter 4">
            <a:extLst>
              <a:ext uri="{FF2B5EF4-FFF2-40B4-BE49-F238E27FC236}">
                <a16:creationId xmlns:a16="http://schemas.microsoft.com/office/drawing/2014/main" id="{BBE67884-0F42-DB16-6F4D-4EEB449A4E49}"/>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A89A404A-7017-E119-3028-2D512C1DB6A5}"/>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019B65C1-C9E8-59F0-9703-FCF52C861D04}"/>
              </a:ext>
            </a:extLst>
          </p:cNvPr>
          <p:cNvSpPr>
            <a:spLocks noGrp="1"/>
          </p:cNvSpPr>
          <p:nvPr>
            <p:ph type="sldNum" sz="quarter" idx="4"/>
          </p:nvPr>
        </p:nvSpPr>
        <p:spPr/>
        <p:txBody>
          <a:bodyPr/>
          <a:lstStyle/>
          <a:p>
            <a:fld id="{9B27D4C7-81E0-421A-BC04-9E78EB3959F5}" type="slidenum">
              <a:rPr lang="de-CH" smtClean="0"/>
              <a:pPr/>
              <a:t>34</a:t>
            </a:fld>
            <a:endParaRPr lang="de-CH"/>
          </a:p>
        </p:txBody>
      </p:sp>
      <p:sp>
        <p:nvSpPr>
          <p:cNvPr id="13" name="Inhaltsplatzhalter 12">
            <a:extLst>
              <a:ext uri="{FF2B5EF4-FFF2-40B4-BE49-F238E27FC236}">
                <a16:creationId xmlns:a16="http://schemas.microsoft.com/office/drawing/2014/main" id="{FFA0E660-B21D-94CD-E0AA-6CB5ADD4FD22}"/>
              </a:ext>
            </a:extLst>
          </p:cNvPr>
          <p:cNvSpPr txBox="1">
            <a:spLocks noGrp="1"/>
          </p:cNvSpPr>
          <p:nvPr>
            <p:ph idx="1"/>
          </p:nvPr>
        </p:nvSpPr>
        <p:spPr>
          <a:xfrm>
            <a:off x="396875" y="1571625"/>
            <a:ext cx="8350250" cy="535531"/>
          </a:xfrm>
          <a:prstGeom prst="rect">
            <a:avLst/>
          </a:prstGeom>
          <a:noFill/>
        </p:spPr>
        <p:txBody>
          <a:bodyPr>
            <a:spAutoFit/>
          </a:bodyPr>
          <a:lstStyle/>
          <a:p>
            <a:pPr marL="0" indent="0" eaLnBrk="1" hangingPunct="1">
              <a:buNone/>
              <a:defRPr/>
            </a:pPr>
            <a:r>
              <a:rPr lang="de-CH" sz="3200" b="1" dirty="0">
                <a:latin typeface="+mn-lt"/>
                <a:cs typeface="+mn-cs"/>
              </a:rPr>
              <a:t>Deine Herausforderungen als LR</a:t>
            </a:r>
          </a:p>
        </p:txBody>
      </p:sp>
      <p:sp>
        <p:nvSpPr>
          <p:cNvPr id="14" name="Textfeld 21504">
            <a:extLst>
              <a:ext uri="{FF2B5EF4-FFF2-40B4-BE49-F238E27FC236}">
                <a16:creationId xmlns:a16="http://schemas.microsoft.com/office/drawing/2014/main" id="{A7417C74-35BC-7CB7-C792-00C43CCE5557}"/>
              </a:ext>
            </a:extLst>
          </p:cNvPr>
          <p:cNvSpPr txBox="1">
            <a:spLocks noChangeArrowheads="1"/>
          </p:cNvSpPr>
          <p:nvPr/>
        </p:nvSpPr>
        <p:spPr bwMode="auto">
          <a:xfrm>
            <a:off x="122238" y="1768475"/>
            <a:ext cx="624998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de-DE" altLang="de-DE" sz="1800" dirty="0"/>
          </a:p>
          <a:p>
            <a:pPr>
              <a:spcBef>
                <a:spcPct val="0"/>
              </a:spcBef>
              <a:buFontTx/>
              <a:buNone/>
            </a:pPr>
            <a:r>
              <a:rPr lang="de-CH" altLang="de-DE" sz="1800" b="1" dirty="0">
                <a:ea typeface="Century Schoolbook" panose="02040604050505020304" pitchFamily="18" charset="0"/>
                <a:cs typeface="Times New Roman" panose="02020603050405020304" pitchFamily="18" charset="0"/>
              </a:rPr>
              <a:t>Fachliche Weiterbildung: </a:t>
            </a:r>
            <a:endParaRPr lang="de-CH" altLang="de-DE" sz="1800" b="1" dirty="0">
              <a:latin typeface="Century Schoolbook" panose="02040604050505020304" pitchFamily="18" charset="0"/>
              <a:ea typeface="Century Schoolbook" panose="02040604050505020304" pitchFamily="18" charset="0"/>
              <a:cs typeface="Times New Roman" panose="02020603050405020304" pitchFamily="18" charset="0"/>
            </a:endParaRPr>
          </a:p>
          <a:p>
            <a:pPr>
              <a:spcBef>
                <a:spcPct val="0"/>
              </a:spcBef>
              <a:buFontTx/>
              <a:buNone/>
            </a:pPr>
            <a:r>
              <a:rPr lang="de-CH" altLang="de-DE" sz="1800" dirty="0">
                <a:ea typeface="Century Schoolbook" panose="02040604050505020304" pitchFamily="18" charset="0"/>
                <a:cs typeface="Times New Roman" panose="02020603050405020304" pitchFamily="18" charset="0"/>
              </a:rPr>
              <a:t>Richter müssen sich kontinuierlich fort- und weiterbilden, was die Möglichkeit bietet, das eigene Wissen über Hundeverhalten, Trainingstechniken und Zuchtstandards zu vertiefen.</a:t>
            </a:r>
            <a:endParaRPr lang="de-CH" altLang="de-DE" sz="1800" dirty="0">
              <a:latin typeface="Century Schoolbook" panose="02040604050505020304" pitchFamily="18" charset="0"/>
              <a:ea typeface="Century Schoolbook" panose="02040604050505020304" pitchFamily="18" charset="0"/>
              <a:cs typeface="Times New Roman" panose="02020603050405020304" pitchFamily="18" charset="0"/>
            </a:endParaRPr>
          </a:p>
        </p:txBody>
      </p:sp>
      <p:sp>
        <p:nvSpPr>
          <p:cNvPr id="15" name="Textfeld 21508">
            <a:extLst>
              <a:ext uri="{FF2B5EF4-FFF2-40B4-BE49-F238E27FC236}">
                <a16:creationId xmlns:a16="http://schemas.microsoft.com/office/drawing/2014/main" id="{15536577-24C9-89E9-967D-270F6E4EC38A}"/>
              </a:ext>
            </a:extLst>
          </p:cNvPr>
          <p:cNvSpPr txBox="1">
            <a:spLocks noChangeArrowheads="1"/>
          </p:cNvSpPr>
          <p:nvPr/>
        </p:nvSpPr>
        <p:spPr bwMode="auto">
          <a:xfrm>
            <a:off x="122238" y="3649663"/>
            <a:ext cx="6407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de-CH" altLang="de-DE" sz="1800" b="1" dirty="0">
                <a:ea typeface="Century Schoolbook" panose="02040604050505020304" pitchFamily="18" charset="0"/>
                <a:cs typeface="Times New Roman" panose="02020603050405020304" pitchFamily="18" charset="0"/>
              </a:rPr>
              <a:t>Ehrung und Anerkennung: </a:t>
            </a:r>
            <a:endParaRPr lang="de-CH" altLang="de-DE" sz="1800" b="1" dirty="0">
              <a:latin typeface="Century Schoolbook" panose="02040604050505020304" pitchFamily="18" charset="0"/>
              <a:ea typeface="Century Schoolbook" panose="02040604050505020304" pitchFamily="18" charset="0"/>
              <a:cs typeface="Times New Roman" panose="02020603050405020304" pitchFamily="18" charset="0"/>
            </a:endParaRPr>
          </a:p>
          <a:p>
            <a:pPr>
              <a:spcBef>
                <a:spcPct val="0"/>
              </a:spcBef>
              <a:buFontTx/>
              <a:buNone/>
            </a:pPr>
            <a:r>
              <a:rPr lang="de-CH" altLang="de-DE" sz="1800" dirty="0">
                <a:ea typeface="Century Schoolbook" panose="02040604050505020304" pitchFamily="18" charset="0"/>
                <a:cs typeface="Times New Roman" panose="02020603050405020304" pitchFamily="18" charset="0"/>
              </a:rPr>
              <a:t>Als Leistungsrichter wird man in der Hundesportgemeinschaft respektiert und anerkannt, was ein Gefühl der Wertschätzung und des Stolzes vermittelt.</a:t>
            </a:r>
            <a:endParaRPr lang="de-CH" altLang="de-DE" sz="1800" dirty="0">
              <a:latin typeface="Century Schoolbook" panose="02040604050505020304" pitchFamily="18" charset="0"/>
              <a:ea typeface="Century Schoolbook" panose="02040604050505020304" pitchFamily="18" charset="0"/>
              <a:cs typeface="Times New Roman" panose="02020603050405020304" pitchFamily="18" charset="0"/>
            </a:endParaRPr>
          </a:p>
        </p:txBody>
      </p:sp>
      <p:sp>
        <p:nvSpPr>
          <p:cNvPr id="16" name="Textfeld 7">
            <a:extLst>
              <a:ext uri="{FF2B5EF4-FFF2-40B4-BE49-F238E27FC236}">
                <a16:creationId xmlns:a16="http://schemas.microsoft.com/office/drawing/2014/main" id="{CC6D7F39-6D8A-78C7-2697-670309081DFB}"/>
              </a:ext>
            </a:extLst>
          </p:cNvPr>
          <p:cNvSpPr txBox="1">
            <a:spLocks noChangeArrowheads="1"/>
          </p:cNvSpPr>
          <p:nvPr/>
        </p:nvSpPr>
        <p:spPr bwMode="auto">
          <a:xfrm>
            <a:off x="122238" y="4975225"/>
            <a:ext cx="8686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de-CH" altLang="de-DE" sz="1800" dirty="0">
                <a:ea typeface="Century Schoolbook" panose="02040604050505020304" pitchFamily="18" charset="0"/>
                <a:cs typeface="Times New Roman" panose="02020603050405020304" pitchFamily="18" charset="0"/>
              </a:rPr>
              <a:t>Insgesamt bietet die Funktion des Leistungsrichters im Hundesport eine Kombination aus Leidenschaft für Hunde, Engagement in der Gemeinschaft und die Möglichkeit, aktiv zur Weiterentwicklung des Sports beizutragen.</a:t>
            </a:r>
            <a:endParaRPr lang="de-CH" altLang="de-DE" sz="1800" dirty="0">
              <a:latin typeface="Century Schoolbook" panose="02040604050505020304" pitchFamily="18" charset="0"/>
              <a:ea typeface="Century Schoolbook" panose="02040604050505020304" pitchFamily="18" charset="0"/>
              <a:cs typeface="Times New Roman" panose="02020603050405020304" pitchFamily="18" charset="0"/>
            </a:endParaRPr>
          </a:p>
        </p:txBody>
      </p:sp>
      <p:pic>
        <p:nvPicPr>
          <p:cNvPr id="17" name="Grafik 16">
            <a:extLst>
              <a:ext uri="{FF2B5EF4-FFF2-40B4-BE49-F238E27FC236}">
                <a16:creationId xmlns:a16="http://schemas.microsoft.com/office/drawing/2014/main" id="{3426FC1E-A099-5A56-42AE-9398B243EF7E}"/>
              </a:ext>
            </a:extLst>
          </p:cNvPr>
          <p:cNvPicPr>
            <a:picLocks noChangeAspect="1"/>
          </p:cNvPicPr>
          <p:nvPr/>
        </p:nvPicPr>
        <p:blipFill>
          <a:blip r:embed="rId2"/>
          <a:stretch>
            <a:fillRect/>
          </a:stretch>
        </p:blipFill>
        <p:spPr>
          <a:xfrm>
            <a:off x="6948488" y="2189163"/>
            <a:ext cx="1989137" cy="2232025"/>
          </a:xfrm>
          <a:prstGeom prst="rect">
            <a:avLst/>
          </a:prstGeom>
          <a:effectLst>
            <a:outerShdw blurRad="76200" dist="12700" dir="8100000" sy="-23000" kx="800400" algn="br" rotWithShape="0">
              <a:prstClr val="black">
                <a:alpha val="20000"/>
              </a:prstClr>
            </a:outerShdw>
          </a:effectLst>
        </p:spPr>
      </p:pic>
    </p:spTree>
    <p:extLst>
      <p:ext uri="{BB962C8B-B14F-4D97-AF65-F5344CB8AC3E}">
        <p14:creationId xmlns:p14="http://schemas.microsoft.com/office/powerpoint/2010/main" val="11003073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6CF9B-8B6F-2748-E28D-3F2469F219A0}"/>
            </a:ext>
          </a:extLst>
        </p:cNvPr>
        <p:cNvGrpSpPr/>
        <p:nvPr/>
      </p:nvGrpSpPr>
      <p:grpSpPr>
        <a:xfrm>
          <a:off x="0" y="0"/>
          <a:ext cx="0" cy="0"/>
          <a:chOff x="0" y="0"/>
          <a:chExt cx="0" cy="0"/>
        </a:xfrm>
      </p:grpSpPr>
      <p:sp>
        <p:nvSpPr>
          <p:cNvPr id="3" name="Untertitel 2">
            <a:extLst>
              <a:ext uri="{FF2B5EF4-FFF2-40B4-BE49-F238E27FC236}">
                <a16:creationId xmlns:a16="http://schemas.microsoft.com/office/drawing/2014/main" id="{16C6325E-01A6-8D77-B7EA-0B4D545474DF}"/>
              </a:ext>
            </a:extLst>
          </p:cNvPr>
          <p:cNvSpPr>
            <a:spLocks noGrp="1"/>
          </p:cNvSpPr>
          <p:nvPr>
            <p:ph type="subTitle" idx="13"/>
          </p:nvPr>
        </p:nvSpPr>
        <p:spPr/>
        <p:txBody>
          <a:bodyPr/>
          <a:lstStyle/>
          <a:p>
            <a:r>
              <a:rPr lang="de-CH" dirty="0"/>
              <a:t>Wir machen Werbung</a:t>
            </a:r>
          </a:p>
        </p:txBody>
      </p:sp>
      <p:sp>
        <p:nvSpPr>
          <p:cNvPr id="4" name="Titel 3">
            <a:extLst>
              <a:ext uri="{FF2B5EF4-FFF2-40B4-BE49-F238E27FC236}">
                <a16:creationId xmlns:a16="http://schemas.microsoft.com/office/drawing/2014/main" id="{4ABA1055-D34E-56E5-B2A9-65D590F6C07E}"/>
              </a:ext>
            </a:extLst>
          </p:cNvPr>
          <p:cNvSpPr>
            <a:spLocks noGrp="1"/>
          </p:cNvSpPr>
          <p:nvPr>
            <p:ph type="ctrTitle"/>
          </p:nvPr>
        </p:nvSpPr>
        <p:spPr/>
        <p:txBody>
          <a:bodyPr wrap="square">
            <a:normAutofit/>
          </a:bodyPr>
          <a:lstStyle/>
          <a:p>
            <a:r>
              <a:rPr lang="de-CH" sz="2800" dirty="0"/>
              <a:t>7. Gewinnung Leistungsrichter</a:t>
            </a:r>
          </a:p>
        </p:txBody>
      </p:sp>
      <p:sp>
        <p:nvSpPr>
          <p:cNvPr id="5" name="Datumsplatzhalter 4">
            <a:extLst>
              <a:ext uri="{FF2B5EF4-FFF2-40B4-BE49-F238E27FC236}">
                <a16:creationId xmlns:a16="http://schemas.microsoft.com/office/drawing/2014/main" id="{6810E28A-A2CC-AA81-1478-40F99CB9D97B}"/>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C8E1170E-FC03-11BA-BA52-9DEB514B8FCC}"/>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5007BB16-3042-B41D-665B-D30F4EFF6137}"/>
              </a:ext>
            </a:extLst>
          </p:cNvPr>
          <p:cNvSpPr>
            <a:spLocks noGrp="1"/>
          </p:cNvSpPr>
          <p:nvPr>
            <p:ph type="sldNum" sz="quarter" idx="4"/>
          </p:nvPr>
        </p:nvSpPr>
        <p:spPr/>
        <p:txBody>
          <a:bodyPr/>
          <a:lstStyle/>
          <a:p>
            <a:fld id="{9B27D4C7-81E0-421A-BC04-9E78EB3959F5}" type="slidenum">
              <a:rPr lang="de-CH" smtClean="0"/>
              <a:pPr/>
              <a:t>35</a:t>
            </a:fld>
            <a:endParaRPr lang="de-CH"/>
          </a:p>
        </p:txBody>
      </p:sp>
      <p:sp>
        <p:nvSpPr>
          <p:cNvPr id="9" name="Inhaltsplatzhalter 8">
            <a:extLst>
              <a:ext uri="{FF2B5EF4-FFF2-40B4-BE49-F238E27FC236}">
                <a16:creationId xmlns:a16="http://schemas.microsoft.com/office/drawing/2014/main" id="{D1755B74-1E2C-B5A8-BDC3-7F290E075869}"/>
              </a:ext>
            </a:extLst>
          </p:cNvPr>
          <p:cNvSpPr txBox="1">
            <a:spLocks noGrp="1"/>
          </p:cNvSpPr>
          <p:nvPr>
            <p:ph idx="1"/>
          </p:nvPr>
        </p:nvSpPr>
        <p:spPr>
          <a:xfrm>
            <a:off x="396875" y="1571625"/>
            <a:ext cx="8350250" cy="535531"/>
          </a:xfrm>
          <a:prstGeom prst="rect">
            <a:avLst/>
          </a:prstGeom>
          <a:noFill/>
        </p:spPr>
        <p:txBody>
          <a:bodyPr>
            <a:spAutoFit/>
          </a:bodyPr>
          <a:lstStyle/>
          <a:p>
            <a:pPr marL="0" indent="0" eaLnBrk="1" hangingPunct="1">
              <a:buNone/>
              <a:defRPr/>
            </a:pPr>
            <a:r>
              <a:rPr lang="de-CH" sz="3200" b="1" dirty="0">
                <a:latin typeface="+mn-lt"/>
                <a:cs typeface="+mn-cs"/>
              </a:rPr>
              <a:t>Auf was kommt es an?</a:t>
            </a:r>
          </a:p>
        </p:txBody>
      </p:sp>
      <p:sp>
        <p:nvSpPr>
          <p:cNvPr id="10" name="Textfeld 21504">
            <a:extLst>
              <a:ext uri="{FF2B5EF4-FFF2-40B4-BE49-F238E27FC236}">
                <a16:creationId xmlns:a16="http://schemas.microsoft.com/office/drawing/2014/main" id="{B43CB215-A227-C4C5-D7BE-FD17018AC993}"/>
              </a:ext>
            </a:extLst>
          </p:cNvPr>
          <p:cNvSpPr txBox="1">
            <a:spLocks noChangeArrowheads="1"/>
          </p:cNvSpPr>
          <p:nvPr/>
        </p:nvSpPr>
        <p:spPr bwMode="auto">
          <a:xfrm>
            <a:off x="94456" y="1927063"/>
            <a:ext cx="89550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de-CH" altLang="de-DE" sz="2400" dirty="0"/>
              <a:t>Kompetenz / Fachkenntnisse / Kommunikationsfähigkeit</a:t>
            </a:r>
            <a:endParaRPr lang="de-CH" altLang="de-DE" sz="2400" dirty="0">
              <a:latin typeface="Century Schoolbook" panose="02040604050505020304" pitchFamily="18" charset="0"/>
              <a:ea typeface="Century Schoolbook" panose="02040604050505020304" pitchFamily="18" charset="0"/>
              <a:cs typeface="Times New Roman" panose="02020603050405020304" pitchFamily="18" charset="0"/>
            </a:endParaRPr>
          </a:p>
        </p:txBody>
      </p:sp>
      <p:sp>
        <p:nvSpPr>
          <p:cNvPr id="11" name="Textfeld 21504">
            <a:extLst>
              <a:ext uri="{FF2B5EF4-FFF2-40B4-BE49-F238E27FC236}">
                <a16:creationId xmlns:a16="http://schemas.microsoft.com/office/drawing/2014/main" id="{E9E82F07-84EA-839A-3E10-D04FA2A21397}"/>
              </a:ext>
            </a:extLst>
          </p:cNvPr>
          <p:cNvSpPr txBox="1">
            <a:spLocks noChangeArrowheads="1"/>
          </p:cNvSpPr>
          <p:nvPr/>
        </p:nvSpPr>
        <p:spPr bwMode="auto">
          <a:xfrm>
            <a:off x="1712913" y="2393950"/>
            <a:ext cx="665638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de-CH" altLang="de-DE" sz="2000" dirty="0"/>
              <a:t>Kompetente LR zeichnen sich durch mehrere wichtigen Eigenschaften aus. Zunächst einmal sollten sie über fundierte Fachkenntnisse in dem jeweiligen Bereich verfügen, in dem sie bewerten. Dazu gehört ein tiefes Verständnis der Kriterien und Standards, die für die Bewertung relevant sind.</a:t>
            </a:r>
            <a:endParaRPr lang="de-CH" altLang="de-DE" sz="2000" dirty="0">
              <a:latin typeface="Century Schoolbook" panose="02040604050505020304" pitchFamily="18" charset="0"/>
              <a:ea typeface="Century Schoolbook" panose="02040604050505020304" pitchFamily="18" charset="0"/>
              <a:cs typeface="Times New Roman" panose="02020603050405020304" pitchFamily="18" charset="0"/>
            </a:endParaRPr>
          </a:p>
        </p:txBody>
      </p:sp>
      <p:sp>
        <p:nvSpPr>
          <p:cNvPr id="12" name="Textfeld 21508">
            <a:extLst>
              <a:ext uri="{FF2B5EF4-FFF2-40B4-BE49-F238E27FC236}">
                <a16:creationId xmlns:a16="http://schemas.microsoft.com/office/drawing/2014/main" id="{86645CC9-3784-12C4-91B4-AB644EDADBF3}"/>
              </a:ext>
            </a:extLst>
          </p:cNvPr>
          <p:cNvSpPr txBox="1">
            <a:spLocks noChangeArrowheads="1"/>
          </p:cNvSpPr>
          <p:nvPr/>
        </p:nvSpPr>
        <p:spPr bwMode="auto">
          <a:xfrm>
            <a:off x="1784350" y="4475163"/>
            <a:ext cx="7043738"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de-CH" altLang="de-DE" sz="2000" dirty="0"/>
              <a:t>Leistungsrichterinnen und Leistungsrichter müssen in der Lage sein, ihre persönlichen Vorurteile beiseite zu lassen und die Leistungen der Teilnehmer unvoreingenommen zu bewerten. Kommunikationsfähigkeiten sind ebenfalls wichtig, um Feedback klar und konstruktiv zu vermitteln.</a:t>
            </a:r>
            <a:endParaRPr lang="de-CH" altLang="de-DE" sz="2000" dirty="0">
              <a:latin typeface="Century Schoolbook" panose="02040604050505020304" pitchFamily="18" charset="0"/>
              <a:ea typeface="Century Schoolbook" panose="02040604050505020304" pitchFamily="18" charset="0"/>
              <a:cs typeface="Times New Roman" panose="02020603050405020304" pitchFamily="18" charset="0"/>
            </a:endParaRPr>
          </a:p>
        </p:txBody>
      </p:sp>
      <p:pic>
        <p:nvPicPr>
          <p:cNvPr id="18" name="Grafik 17">
            <a:extLst>
              <a:ext uri="{FF2B5EF4-FFF2-40B4-BE49-F238E27FC236}">
                <a16:creationId xmlns:a16="http://schemas.microsoft.com/office/drawing/2014/main" id="{83064D46-B330-76DB-9F2A-B33569506606}"/>
              </a:ext>
            </a:extLst>
          </p:cNvPr>
          <p:cNvPicPr>
            <a:picLocks noChangeAspect="1"/>
          </p:cNvPicPr>
          <p:nvPr/>
        </p:nvPicPr>
        <p:blipFill>
          <a:blip r:embed="rId2"/>
          <a:stretch>
            <a:fillRect/>
          </a:stretch>
        </p:blipFill>
        <p:spPr>
          <a:xfrm>
            <a:off x="414337" y="3020345"/>
            <a:ext cx="1109663" cy="1003300"/>
          </a:xfrm>
          <a:prstGeom prst="rect">
            <a:avLst/>
          </a:prstGeom>
          <a:effectLst>
            <a:outerShdw blurRad="50800" dist="38100" dir="18900000" algn="bl" rotWithShape="0">
              <a:prstClr val="black">
                <a:alpha val="40000"/>
              </a:prstClr>
            </a:outerShdw>
          </a:effectLst>
        </p:spPr>
      </p:pic>
      <p:pic>
        <p:nvPicPr>
          <p:cNvPr id="19" name="Grafik 18">
            <a:extLst>
              <a:ext uri="{FF2B5EF4-FFF2-40B4-BE49-F238E27FC236}">
                <a16:creationId xmlns:a16="http://schemas.microsoft.com/office/drawing/2014/main" id="{E5C513C7-840D-615F-5EDD-F0F666571390}"/>
              </a:ext>
            </a:extLst>
          </p:cNvPr>
          <p:cNvPicPr>
            <a:picLocks noChangeAspect="1"/>
          </p:cNvPicPr>
          <p:nvPr/>
        </p:nvPicPr>
        <p:blipFill>
          <a:blip r:embed="rId3"/>
          <a:stretch>
            <a:fillRect/>
          </a:stretch>
        </p:blipFill>
        <p:spPr>
          <a:xfrm>
            <a:off x="439738" y="4478338"/>
            <a:ext cx="1109662" cy="1073150"/>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6518925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E7896-2583-72AB-EAE4-4165060F7C92}"/>
            </a:ext>
          </a:extLst>
        </p:cNvPr>
        <p:cNvGrpSpPr/>
        <p:nvPr/>
      </p:nvGrpSpPr>
      <p:grpSpPr>
        <a:xfrm>
          <a:off x="0" y="0"/>
          <a:ext cx="0" cy="0"/>
          <a:chOff x="0" y="0"/>
          <a:chExt cx="0" cy="0"/>
        </a:xfrm>
      </p:grpSpPr>
      <p:sp>
        <p:nvSpPr>
          <p:cNvPr id="3" name="Untertitel 2">
            <a:extLst>
              <a:ext uri="{FF2B5EF4-FFF2-40B4-BE49-F238E27FC236}">
                <a16:creationId xmlns:a16="http://schemas.microsoft.com/office/drawing/2014/main" id="{CE83C972-0C00-EC9E-649D-7503C0E90048}"/>
              </a:ext>
            </a:extLst>
          </p:cNvPr>
          <p:cNvSpPr>
            <a:spLocks noGrp="1"/>
          </p:cNvSpPr>
          <p:nvPr>
            <p:ph type="subTitle" idx="13"/>
          </p:nvPr>
        </p:nvSpPr>
        <p:spPr/>
        <p:txBody>
          <a:bodyPr/>
          <a:lstStyle/>
          <a:p>
            <a:r>
              <a:rPr lang="de-CH" dirty="0"/>
              <a:t>Wir machen Werbung</a:t>
            </a:r>
          </a:p>
        </p:txBody>
      </p:sp>
      <p:sp>
        <p:nvSpPr>
          <p:cNvPr id="4" name="Titel 3">
            <a:extLst>
              <a:ext uri="{FF2B5EF4-FFF2-40B4-BE49-F238E27FC236}">
                <a16:creationId xmlns:a16="http://schemas.microsoft.com/office/drawing/2014/main" id="{5AB8F84F-152F-C795-2DC3-9802F04A02A3}"/>
              </a:ext>
            </a:extLst>
          </p:cNvPr>
          <p:cNvSpPr>
            <a:spLocks noGrp="1"/>
          </p:cNvSpPr>
          <p:nvPr>
            <p:ph type="ctrTitle"/>
          </p:nvPr>
        </p:nvSpPr>
        <p:spPr/>
        <p:txBody>
          <a:bodyPr wrap="square">
            <a:normAutofit/>
          </a:bodyPr>
          <a:lstStyle/>
          <a:p>
            <a:r>
              <a:rPr lang="de-CH" sz="2800" dirty="0"/>
              <a:t>7. Gewinnung Leistungsrichter</a:t>
            </a:r>
          </a:p>
        </p:txBody>
      </p:sp>
      <p:sp>
        <p:nvSpPr>
          <p:cNvPr id="5" name="Datumsplatzhalter 4">
            <a:extLst>
              <a:ext uri="{FF2B5EF4-FFF2-40B4-BE49-F238E27FC236}">
                <a16:creationId xmlns:a16="http://schemas.microsoft.com/office/drawing/2014/main" id="{0E3A64B3-DDFA-7CFC-406D-DEF5EB3D1EB6}"/>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5C559CB7-5E70-3DAE-78B2-6FFA74A233EA}"/>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A2201774-2F86-47DE-7D3F-E22AA1F79C70}"/>
              </a:ext>
            </a:extLst>
          </p:cNvPr>
          <p:cNvSpPr>
            <a:spLocks noGrp="1"/>
          </p:cNvSpPr>
          <p:nvPr>
            <p:ph type="sldNum" sz="quarter" idx="4"/>
          </p:nvPr>
        </p:nvSpPr>
        <p:spPr/>
        <p:txBody>
          <a:bodyPr/>
          <a:lstStyle/>
          <a:p>
            <a:fld id="{9B27D4C7-81E0-421A-BC04-9E78EB3959F5}" type="slidenum">
              <a:rPr lang="de-CH" smtClean="0"/>
              <a:pPr/>
              <a:t>36</a:t>
            </a:fld>
            <a:endParaRPr lang="de-CH"/>
          </a:p>
        </p:txBody>
      </p:sp>
      <p:sp>
        <p:nvSpPr>
          <p:cNvPr id="13" name="Inhaltsplatzhalter 12">
            <a:extLst>
              <a:ext uri="{FF2B5EF4-FFF2-40B4-BE49-F238E27FC236}">
                <a16:creationId xmlns:a16="http://schemas.microsoft.com/office/drawing/2014/main" id="{038B0523-C602-485B-2718-04AC676331A6}"/>
              </a:ext>
            </a:extLst>
          </p:cNvPr>
          <p:cNvSpPr txBox="1">
            <a:spLocks noGrp="1"/>
          </p:cNvSpPr>
          <p:nvPr>
            <p:ph idx="1"/>
          </p:nvPr>
        </p:nvSpPr>
        <p:spPr>
          <a:xfrm>
            <a:off x="396875" y="1571625"/>
            <a:ext cx="8350250" cy="535531"/>
          </a:xfrm>
          <a:prstGeom prst="rect">
            <a:avLst/>
          </a:prstGeom>
          <a:noFill/>
        </p:spPr>
        <p:txBody>
          <a:bodyPr>
            <a:spAutoFit/>
          </a:bodyPr>
          <a:lstStyle/>
          <a:p>
            <a:pPr marL="0" indent="0" eaLnBrk="1" hangingPunct="1">
              <a:buNone/>
              <a:defRPr/>
            </a:pPr>
            <a:r>
              <a:rPr lang="de-CH" sz="3200" b="1" dirty="0">
                <a:latin typeface="+mn-lt"/>
                <a:cs typeface="+mn-cs"/>
              </a:rPr>
              <a:t>Auf was kommt es an?</a:t>
            </a:r>
          </a:p>
        </p:txBody>
      </p:sp>
      <p:sp>
        <p:nvSpPr>
          <p:cNvPr id="14" name="Textfeld 21508">
            <a:extLst>
              <a:ext uri="{FF2B5EF4-FFF2-40B4-BE49-F238E27FC236}">
                <a16:creationId xmlns:a16="http://schemas.microsoft.com/office/drawing/2014/main" id="{992BE723-399F-D5AE-CB3A-8CDD320501CC}"/>
              </a:ext>
            </a:extLst>
          </p:cNvPr>
          <p:cNvSpPr txBox="1">
            <a:spLocks noChangeArrowheads="1"/>
          </p:cNvSpPr>
          <p:nvPr/>
        </p:nvSpPr>
        <p:spPr bwMode="auto">
          <a:xfrm>
            <a:off x="107950" y="2160588"/>
            <a:ext cx="87249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de-CH" altLang="de-DE" sz="2800" dirty="0"/>
              <a:t>Erfahrung / Weiterbildung </a:t>
            </a:r>
            <a:endParaRPr lang="de-CH" altLang="de-DE" sz="2800" dirty="0">
              <a:latin typeface="Century Schoolbook" panose="02040604050505020304" pitchFamily="18" charset="0"/>
              <a:ea typeface="Century Schoolbook" panose="02040604050505020304" pitchFamily="18" charset="0"/>
              <a:cs typeface="Times New Roman" panose="02020603050405020304" pitchFamily="18" charset="0"/>
            </a:endParaRPr>
          </a:p>
        </p:txBody>
      </p:sp>
      <p:sp>
        <p:nvSpPr>
          <p:cNvPr id="15" name="Textfeld 2">
            <a:extLst>
              <a:ext uri="{FF2B5EF4-FFF2-40B4-BE49-F238E27FC236}">
                <a16:creationId xmlns:a16="http://schemas.microsoft.com/office/drawing/2014/main" id="{76BE2711-9FCC-5960-A6B3-64499F2973E7}"/>
              </a:ext>
            </a:extLst>
          </p:cNvPr>
          <p:cNvSpPr txBox="1">
            <a:spLocks noChangeArrowheads="1"/>
          </p:cNvSpPr>
          <p:nvPr/>
        </p:nvSpPr>
        <p:spPr bwMode="auto">
          <a:xfrm>
            <a:off x="2084388" y="3138488"/>
            <a:ext cx="6056312"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de-DE" altLang="de-DE" sz="2000" dirty="0"/>
              <a:t>Natürlich ist die Erfahrung eine wichtige Voraussetzung, um die verschiedenen Facetten der Leistungen besser einschätzen zu können. </a:t>
            </a:r>
            <a:r>
              <a:rPr lang="de-DE" altLang="de-DE" sz="2000" dirty="0" err="1"/>
              <a:t>Schliesslich</a:t>
            </a:r>
            <a:r>
              <a:rPr lang="de-DE" altLang="de-DE" sz="2000" dirty="0"/>
              <a:t> ist auch die Fähigkeit zur kontinuierlichen Weiterbildung von Bedeutung, um stets auf dem neuesten Stand der Entwicklungen in seinem Fachgebiet zu bleiben.</a:t>
            </a:r>
            <a:endParaRPr lang="de-CH" altLang="de-DE" sz="2000" dirty="0"/>
          </a:p>
        </p:txBody>
      </p:sp>
      <p:pic>
        <p:nvPicPr>
          <p:cNvPr id="16" name="Grafik 15">
            <a:extLst>
              <a:ext uri="{FF2B5EF4-FFF2-40B4-BE49-F238E27FC236}">
                <a16:creationId xmlns:a16="http://schemas.microsoft.com/office/drawing/2014/main" id="{37B055FE-C47F-D8F8-627A-032FCF28F78D}"/>
              </a:ext>
            </a:extLst>
          </p:cNvPr>
          <p:cNvPicPr>
            <a:picLocks noChangeAspect="1"/>
          </p:cNvPicPr>
          <p:nvPr/>
        </p:nvPicPr>
        <p:blipFill>
          <a:blip r:embed="rId2"/>
          <a:stretch>
            <a:fillRect/>
          </a:stretch>
        </p:blipFill>
        <p:spPr>
          <a:xfrm>
            <a:off x="677863" y="3703638"/>
            <a:ext cx="1020762" cy="941387"/>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37128182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289C9-B8F5-273E-9E3A-DB439278EB19}"/>
            </a:ext>
          </a:extLst>
        </p:cNvPr>
        <p:cNvGrpSpPr/>
        <p:nvPr/>
      </p:nvGrpSpPr>
      <p:grpSpPr>
        <a:xfrm>
          <a:off x="0" y="0"/>
          <a:ext cx="0" cy="0"/>
          <a:chOff x="0" y="0"/>
          <a:chExt cx="0" cy="0"/>
        </a:xfrm>
      </p:grpSpPr>
      <p:sp>
        <p:nvSpPr>
          <p:cNvPr id="3" name="Untertitel 2">
            <a:extLst>
              <a:ext uri="{FF2B5EF4-FFF2-40B4-BE49-F238E27FC236}">
                <a16:creationId xmlns:a16="http://schemas.microsoft.com/office/drawing/2014/main" id="{317F835F-7BB6-4784-F686-68388B4B6B0C}"/>
              </a:ext>
            </a:extLst>
          </p:cNvPr>
          <p:cNvSpPr>
            <a:spLocks noGrp="1"/>
          </p:cNvSpPr>
          <p:nvPr>
            <p:ph type="subTitle" idx="13"/>
          </p:nvPr>
        </p:nvSpPr>
        <p:spPr/>
        <p:txBody>
          <a:bodyPr/>
          <a:lstStyle/>
          <a:p>
            <a:r>
              <a:rPr lang="de-CH" dirty="0"/>
              <a:t>Wir machen Werbung</a:t>
            </a:r>
          </a:p>
        </p:txBody>
      </p:sp>
      <p:sp>
        <p:nvSpPr>
          <p:cNvPr id="4" name="Titel 3">
            <a:extLst>
              <a:ext uri="{FF2B5EF4-FFF2-40B4-BE49-F238E27FC236}">
                <a16:creationId xmlns:a16="http://schemas.microsoft.com/office/drawing/2014/main" id="{1D74E418-D41F-A3DB-F64B-30C5F99206BE}"/>
              </a:ext>
            </a:extLst>
          </p:cNvPr>
          <p:cNvSpPr>
            <a:spLocks noGrp="1"/>
          </p:cNvSpPr>
          <p:nvPr>
            <p:ph type="ctrTitle"/>
          </p:nvPr>
        </p:nvSpPr>
        <p:spPr/>
        <p:txBody>
          <a:bodyPr wrap="square">
            <a:normAutofit/>
          </a:bodyPr>
          <a:lstStyle/>
          <a:p>
            <a:r>
              <a:rPr lang="de-CH" sz="2800" dirty="0"/>
              <a:t>7. Gewinnung Leistungsrichter</a:t>
            </a:r>
          </a:p>
        </p:txBody>
      </p:sp>
      <p:sp>
        <p:nvSpPr>
          <p:cNvPr id="5" name="Datumsplatzhalter 4">
            <a:extLst>
              <a:ext uri="{FF2B5EF4-FFF2-40B4-BE49-F238E27FC236}">
                <a16:creationId xmlns:a16="http://schemas.microsoft.com/office/drawing/2014/main" id="{36E5959B-C549-9A53-C97A-EF9C6CC52ECB}"/>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2BC231F9-E91A-81DE-8278-10EFE85EF5E0}"/>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7260BAD9-9A31-23D8-284B-34059534C2A6}"/>
              </a:ext>
            </a:extLst>
          </p:cNvPr>
          <p:cNvSpPr>
            <a:spLocks noGrp="1"/>
          </p:cNvSpPr>
          <p:nvPr>
            <p:ph type="sldNum" sz="quarter" idx="4"/>
          </p:nvPr>
        </p:nvSpPr>
        <p:spPr/>
        <p:txBody>
          <a:bodyPr/>
          <a:lstStyle/>
          <a:p>
            <a:fld id="{9B27D4C7-81E0-421A-BC04-9E78EB3959F5}" type="slidenum">
              <a:rPr lang="de-CH" smtClean="0"/>
              <a:pPr/>
              <a:t>37</a:t>
            </a:fld>
            <a:endParaRPr lang="de-CH"/>
          </a:p>
        </p:txBody>
      </p:sp>
      <p:sp>
        <p:nvSpPr>
          <p:cNvPr id="9" name="Inhaltsplatzhalter 8">
            <a:extLst>
              <a:ext uri="{FF2B5EF4-FFF2-40B4-BE49-F238E27FC236}">
                <a16:creationId xmlns:a16="http://schemas.microsoft.com/office/drawing/2014/main" id="{2727CFCA-C651-B222-F16B-28F2B197D596}"/>
              </a:ext>
            </a:extLst>
          </p:cNvPr>
          <p:cNvSpPr txBox="1">
            <a:spLocks noGrp="1"/>
          </p:cNvSpPr>
          <p:nvPr>
            <p:ph idx="1"/>
          </p:nvPr>
        </p:nvSpPr>
        <p:spPr>
          <a:xfrm>
            <a:off x="396875" y="1571625"/>
            <a:ext cx="8350250" cy="535531"/>
          </a:xfrm>
          <a:prstGeom prst="rect">
            <a:avLst/>
          </a:prstGeom>
          <a:noFill/>
        </p:spPr>
        <p:txBody>
          <a:bodyPr>
            <a:spAutoFit/>
          </a:bodyPr>
          <a:lstStyle/>
          <a:p>
            <a:pPr marL="0" indent="0" eaLnBrk="1" hangingPunct="1">
              <a:buNone/>
              <a:defRPr/>
            </a:pPr>
            <a:r>
              <a:rPr lang="de-CH" sz="3200" b="1" dirty="0">
                <a:latin typeface="+mn-lt"/>
                <a:cs typeface="+mn-cs"/>
              </a:rPr>
              <a:t>Wichtig</a:t>
            </a:r>
            <a:endParaRPr lang="de-CH" sz="3200" b="1" i="1" dirty="0">
              <a:latin typeface="+mn-lt"/>
              <a:cs typeface="+mn-cs"/>
            </a:endParaRPr>
          </a:p>
        </p:txBody>
      </p:sp>
      <p:sp>
        <p:nvSpPr>
          <p:cNvPr id="10" name="Textfeld 21504">
            <a:extLst>
              <a:ext uri="{FF2B5EF4-FFF2-40B4-BE49-F238E27FC236}">
                <a16:creationId xmlns:a16="http://schemas.microsoft.com/office/drawing/2014/main" id="{598D2DD5-A69E-0A3A-ACFD-061FDF0110E9}"/>
              </a:ext>
            </a:extLst>
          </p:cNvPr>
          <p:cNvSpPr txBox="1">
            <a:spLocks noChangeArrowheads="1"/>
          </p:cNvSpPr>
          <p:nvPr/>
        </p:nvSpPr>
        <p:spPr bwMode="auto">
          <a:xfrm>
            <a:off x="334962" y="2000316"/>
            <a:ext cx="84121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de-CH" altLang="de-DE" sz="1800" b="1" dirty="0">
                <a:solidFill>
                  <a:srgbClr val="7030A0"/>
                </a:solidFill>
              </a:rPr>
              <a:t>Die Übernahme der Leistungsrichterfunktion bedeutet </a:t>
            </a:r>
            <a:r>
              <a:rPr lang="de-DE" altLang="de-DE" sz="1800" b="1" dirty="0">
                <a:solidFill>
                  <a:srgbClr val="7030A0"/>
                </a:solidFill>
              </a:rPr>
              <a:t>Initiative zu zeigen, proaktiv zu sein.</a:t>
            </a:r>
            <a:r>
              <a:rPr lang="de-CH" altLang="de-DE" sz="1800" b="1" dirty="0">
                <a:solidFill>
                  <a:srgbClr val="7030A0"/>
                </a:solidFill>
              </a:rPr>
              <a:t> Dies ist der entscheidende Faktor um den Lehrgang aktiv</a:t>
            </a:r>
          </a:p>
          <a:p>
            <a:pPr>
              <a:spcBef>
                <a:spcPct val="0"/>
              </a:spcBef>
              <a:buFontTx/>
              <a:buNone/>
            </a:pPr>
            <a:r>
              <a:rPr lang="de-CH" altLang="de-DE" sz="1800" b="1" dirty="0">
                <a:solidFill>
                  <a:srgbClr val="7030A0"/>
                </a:solidFill>
              </a:rPr>
              <a:t>mitzugestalten.</a:t>
            </a:r>
          </a:p>
        </p:txBody>
      </p:sp>
      <p:sp>
        <p:nvSpPr>
          <p:cNvPr id="11" name="Textfeld 10">
            <a:extLst>
              <a:ext uri="{FF2B5EF4-FFF2-40B4-BE49-F238E27FC236}">
                <a16:creationId xmlns:a16="http://schemas.microsoft.com/office/drawing/2014/main" id="{304670CC-A5E2-7A00-4066-A94E29D27955}"/>
              </a:ext>
            </a:extLst>
          </p:cNvPr>
          <p:cNvSpPr txBox="1"/>
          <p:nvPr/>
        </p:nvSpPr>
        <p:spPr>
          <a:xfrm>
            <a:off x="1471613" y="3119438"/>
            <a:ext cx="2795587" cy="2676525"/>
          </a:xfrm>
          <a:prstGeom prst="rect">
            <a:avLst/>
          </a:prstGeom>
          <a:solidFill>
            <a:srgbClr val="FFF987"/>
          </a:solidFill>
          <a:ln w="57150">
            <a:solidFill>
              <a:schemeClr val="tx2"/>
            </a:solidFill>
          </a:ln>
        </p:spPr>
        <p:txBody>
          <a:bodyPr>
            <a:spAutoFit/>
          </a:bodyPr>
          <a:lstStyle/>
          <a:p>
            <a:pPr algn="ctr" eaLnBrk="1" hangingPunct="1">
              <a:defRPr/>
            </a:pPr>
            <a:r>
              <a:rPr lang="de-CH" sz="2800" dirty="0">
                <a:latin typeface="+mn-lt"/>
                <a:cs typeface="+mn-cs"/>
              </a:rPr>
              <a:t>«Erfolg ist die Summe kleiner Anstrengungen, die Tag für Tag wiederholt werden.»</a:t>
            </a:r>
          </a:p>
        </p:txBody>
      </p:sp>
      <p:sp>
        <p:nvSpPr>
          <p:cNvPr id="12" name="Textfeld 11">
            <a:extLst>
              <a:ext uri="{FF2B5EF4-FFF2-40B4-BE49-F238E27FC236}">
                <a16:creationId xmlns:a16="http://schemas.microsoft.com/office/drawing/2014/main" id="{E6A90126-5A54-7BA7-7C94-49824364B359}"/>
              </a:ext>
            </a:extLst>
          </p:cNvPr>
          <p:cNvSpPr txBox="1"/>
          <p:nvPr/>
        </p:nvSpPr>
        <p:spPr>
          <a:xfrm>
            <a:off x="4857750" y="3119438"/>
            <a:ext cx="2795588" cy="2676525"/>
          </a:xfrm>
          <a:prstGeom prst="rect">
            <a:avLst/>
          </a:prstGeom>
          <a:solidFill>
            <a:schemeClr val="tx1"/>
          </a:solidFill>
          <a:ln w="76200">
            <a:solidFill>
              <a:schemeClr val="bg1">
                <a:lumMod val="95000"/>
              </a:schemeClr>
            </a:solidFill>
          </a:ln>
        </p:spPr>
        <p:txBody>
          <a:bodyPr>
            <a:spAutoFit/>
          </a:bodyPr>
          <a:lstStyle/>
          <a:p>
            <a:pPr algn="ctr" eaLnBrk="1" hangingPunct="1">
              <a:defRPr/>
            </a:pPr>
            <a:r>
              <a:rPr lang="de-CH" sz="2800" dirty="0">
                <a:solidFill>
                  <a:schemeClr val="bg1"/>
                </a:solidFill>
                <a:latin typeface="+mn-lt"/>
                <a:cs typeface="+mn-cs"/>
              </a:rPr>
              <a:t>«Lernen bedeutet nicht nur zu wiederholen sondern zu verstehen.»</a:t>
            </a:r>
          </a:p>
        </p:txBody>
      </p:sp>
    </p:spTree>
    <p:extLst>
      <p:ext uri="{BB962C8B-B14F-4D97-AF65-F5344CB8AC3E}">
        <p14:creationId xmlns:p14="http://schemas.microsoft.com/office/powerpoint/2010/main" val="12826623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41D11-5D13-A27C-22EA-DE53BDC01E4F}"/>
            </a:ext>
          </a:extLst>
        </p:cNvPr>
        <p:cNvGrpSpPr/>
        <p:nvPr/>
      </p:nvGrpSpPr>
      <p:grpSpPr>
        <a:xfrm>
          <a:off x="0" y="0"/>
          <a:ext cx="0" cy="0"/>
          <a:chOff x="0" y="0"/>
          <a:chExt cx="0" cy="0"/>
        </a:xfrm>
      </p:grpSpPr>
      <p:sp>
        <p:nvSpPr>
          <p:cNvPr id="3" name="Untertitel 2">
            <a:extLst>
              <a:ext uri="{FF2B5EF4-FFF2-40B4-BE49-F238E27FC236}">
                <a16:creationId xmlns:a16="http://schemas.microsoft.com/office/drawing/2014/main" id="{5844F341-3DC5-4C4D-E1E1-7D9EF302E9CC}"/>
              </a:ext>
            </a:extLst>
          </p:cNvPr>
          <p:cNvSpPr>
            <a:spLocks noGrp="1"/>
          </p:cNvSpPr>
          <p:nvPr>
            <p:ph type="subTitle" idx="13"/>
          </p:nvPr>
        </p:nvSpPr>
        <p:spPr/>
        <p:txBody>
          <a:bodyPr/>
          <a:lstStyle/>
          <a:p>
            <a:r>
              <a:rPr lang="de-CH" dirty="0"/>
              <a:t>Wir machen Werbung</a:t>
            </a:r>
          </a:p>
        </p:txBody>
      </p:sp>
      <p:sp>
        <p:nvSpPr>
          <p:cNvPr id="4" name="Titel 3">
            <a:extLst>
              <a:ext uri="{FF2B5EF4-FFF2-40B4-BE49-F238E27FC236}">
                <a16:creationId xmlns:a16="http://schemas.microsoft.com/office/drawing/2014/main" id="{1AA9EE96-9CDF-66A5-A9EC-C44D1E7DDA25}"/>
              </a:ext>
            </a:extLst>
          </p:cNvPr>
          <p:cNvSpPr>
            <a:spLocks noGrp="1"/>
          </p:cNvSpPr>
          <p:nvPr>
            <p:ph type="ctrTitle"/>
          </p:nvPr>
        </p:nvSpPr>
        <p:spPr/>
        <p:txBody>
          <a:bodyPr wrap="square">
            <a:normAutofit/>
          </a:bodyPr>
          <a:lstStyle/>
          <a:p>
            <a:r>
              <a:rPr lang="de-CH" sz="2800" dirty="0"/>
              <a:t>7. Gewinnung Leistungsrichter</a:t>
            </a:r>
          </a:p>
        </p:txBody>
      </p:sp>
      <p:sp>
        <p:nvSpPr>
          <p:cNvPr id="5" name="Datumsplatzhalter 4">
            <a:extLst>
              <a:ext uri="{FF2B5EF4-FFF2-40B4-BE49-F238E27FC236}">
                <a16:creationId xmlns:a16="http://schemas.microsoft.com/office/drawing/2014/main" id="{930A10CF-D60E-EF64-B4CC-251A87EE54BE}"/>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F1748272-3CF8-0CBC-83C8-BD942074B4A2}"/>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2DB32BD2-F3B8-8EEF-4371-D53E46D589AA}"/>
              </a:ext>
            </a:extLst>
          </p:cNvPr>
          <p:cNvSpPr>
            <a:spLocks noGrp="1"/>
          </p:cNvSpPr>
          <p:nvPr>
            <p:ph type="sldNum" sz="quarter" idx="4"/>
          </p:nvPr>
        </p:nvSpPr>
        <p:spPr/>
        <p:txBody>
          <a:bodyPr/>
          <a:lstStyle/>
          <a:p>
            <a:fld id="{9B27D4C7-81E0-421A-BC04-9E78EB3959F5}" type="slidenum">
              <a:rPr lang="de-CH" smtClean="0"/>
              <a:pPr/>
              <a:t>38</a:t>
            </a:fld>
            <a:endParaRPr lang="de-CH"/>
          </a:p>
        </p:txBody>
      </p:sp>
      <p:sp>
        <p:nvSpPr>
          <p:cNvPr id="13" name="Inhaltsplatzhalter 12">
            <a:extLst>
              <a:ext uri="{FF2B5EF4-FFF2-40B4-BE49-F238E27FC236}">
                <a16:creationId xmlns:a16="http://schemas.microsoft.com/office/drawing/2014/main" id="{3E457DD5-AF78-8ABA-2346-4FF53DB992A1}"/>
              </a:ext>
            </a:extLst>
          </p:cNvPr>
          <p:cNvSpPr txBox="1">
            <a:spLocks noGrp="1"/>
          </p:cNvSpPr>
          <p:nvPr>
            <p:ph idx="1"/>
          </p:nvPr>
        </p:nvSpPr>
        <p:spPr>
          <a:xfrm>
            <a:off x="396875" y="1571625"/>
            <a:ext cx="8350250" cy="535531"/>
          </a:xfrm>
          <a:prstGeom prst="rect">
            <a:avLst/>
          </a:prstGeom>
          <a:noFill/>
        </p:spPr>
        <p:txBody>
          <a:bodyPr>
            <a:spAutoFit/>
          </a:bodyPr>
          <a:lstStyle/>
          <a:p>
            <a:pPr marL="0" indent="0" eaLnBrk="1" hangingPunct="1">
              <a:buNone/>
              <a:defRPr/>
            </a:pPr>
            <a:r>
              <a:rPr lang="de-CH" sz="3200" b="1" dirty="0">
                <a:latin typeface="+mn-lt"/>
                <a:cs typeface="+mn-cs"/>
              </a:rPr>
              <a:t>Wie und wo kannst du Dich orientieren?</a:t>
            </a:r>
          </a:p>
        </p:txBody>
      </p:sp>
      <p:sp>
        <p:nvSpPr>
          <p:cNvPr id="14" name="Textfeld 21508">
            <a:extLst>
              <a:ext uri="{FF2B5EF4-FFF2-40B4-BE49-F238E27FC236}">
                <a16:creationId xmlns:a16="http://schemas.microsoft.com/office/drawing/2014/main" id="{FB09D668-811A-7A30-D760-0DB0E06F3A52}"/>
              </a:ext>
            </a:extLst>
          </p:cNvPr>
          <p:cNvSpPr txBox="1">
            <a:spLocks noChangeArrowheads="1"/>
          </p:cNvSpPr>
          <p:nvPr/>
        </p:nvSpPr>
        <p:spPr bwMode="auto">
          <a:xfrm>
            <a:off x="107950" y="2160588"/>
            <a:ext cx="87249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de-CH" altLang="de-DE" sz="2400" dirty="0"/>
              <a:t>Bezüglich der Leistungsrichterausbildung gibt es eine Vielzahl von Informationen:</a:t>
            </a:r>
            <a:endParaRPr lang="de-CH" altLang="de-DE" sz="2400" dirty="0">
              <a:latin typeface="Century Schoolbook" panose="02040604050505020304" pitchFamily="18" charset="0"/>
              <a:ea typeface="Century Schoolbook" panose="02040604050505020304" pitchFamily="18" charset="0"/>
              <a:cs typeface="Times New Roman" panose="02020603050405020304" pitchFamily="18" charset="0"/>
            </a:endParaRPr>
          </a:p>
        </p:txBody>
      </p:sp>
      <p:sp>
        <p:nvSpPr>
          <p:cNvPr id="15" name="Textfeld 2">
            <a:extLst>
              <a:ext uri="{FF2B5EF4-FFF2-40B4-BE49-F238E27FC236}">
                <a16:creationId xmlns:a16="http://schemas.microsoft.com/office/drawing/2014/main" id="{6E6EA01E-63E4-FB7C-4D07-F833083A972C}"/>
              </a:ext>
            </a:extLst>
          </p:cNvPr>
          <p:cNvSpPr txBox="1">
            <a:spLocks noChangeArrowheads="1"/>
          </p:cNvSpPr>
          <p:nvPr/>
        </p:nvSpPr>
        <p:spPr bwMode="auto">
          <a:xfrm>
            <a:off x="450850" y="3276600"/>
            <a:ext cx="6056313"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pPr>
            <a:r>
              <a:rPr lang="de-CH" altLang="de-DE" sz="2000" dirty="0"/>
              <a:t>TKGS-Homepage-AKLR</a:t>
            </a:r>
          </a:p>
          <a:p>
            <a:pPr>
              <a:spcBef>
                <a:spcPct val="0"/>
              </a:spcBef>
            </a:pPr>
            <a:r>
              <a:rPr lang="de-CH" altLang="de-DE" sz="2000" dirty="0"/>
              <a:t>Leistungsrichterordnung (LR-O 21)</a:t>
            </a:r>
          </a:p>
          <a:p>
            <a:pPr>
              <a:spcBef>
                <a:spcPct val="0"/>
              </a:spcBef>
            </a:pPr>
            <a:r>
              <a:rPr lang="de-CH" altLang="de-DE" sz="2000" dirty="0"/>
              <a:t>Factsheet «Werdegang Leistungsrichter»</a:t>
            </a:r>
          </a:p>
          <a:p>
            <a:pPr>
              <a:spcBef>
                <a:spcPct val="0"/>
              </a:spcBef>
            </a:pPr>
            <a:r>
              <a:rPr lang="de-CH" altLang="de-DE" sz="2000" dirty="0"/>
              <a:t>Konzept Leistungsrichterausbildung</a:t>
            </a:r>
          </a:p>
          <a:p>
            <a:pPr>
              <a:spcBef>
                <a:spcPct val="0"/>
              </a:spcBef>
            </a:pPr>
            <a:r>
              <a:rPr lang="de-CH" altLang="de-DE" sz="2000" dirty="0"/>
              <a:t>Gespräch mit den LR, Möglichkeiten nutzen</a:t>
            </a:r>
          </a:p>
          <a:p>
            <a:pPr>
              <a:spcBef>
                <a:spcPct val="0"/>
              </a:spcBef>
            </a:pPr>
            <a:r>
              <a:rPr lang="de-CH" altLang="de-DE" sz="2000" dirty="0"/>
              <a:t>Kontaktstelle AKLR</a:t>
            </a:r>
          </a:p>
          <a:p>
            <a:pPr>
              <a:spcBef>
                <a:spcPct val="0"/>
              </a:spcBef>
            </a:pPr>
            <a:r>
              <a:rPr lang="de-CH" altLang="de-DE" sz="2000" dirty="0"/>
              <a:t>Besuch Informationsveranstaltungen TKGS</a:t>
            </a:r>
          </a:p>
          <a:p>
            <a:pPr>
              <a:spcBef>
                <a:spcPct val="0"/>
              </a:spcBef>
            </a:pPr>
            <a:r>
              <a:rPr lang="de-CH" altLang="de-DE" sz="2000" dirty="0"/>
              <a:t>Besuch Leistungsrichter-Höck</a:t>
            </a:r>
          </a:p>
        </p:txBody>
      </p:sp>
      <p:sp>
        <p:nvSpPr>
          <p:cNvPr id="16" name="Pfeil: nach links, rechts und oben 15">
            <a:extLst>
              <a:ext uri="{FF2B5EF4-FFF2-40B4-BE49-F238E27FC236}">
                <a16:creationId xmlns:a16="http://schemas.microsoft.com/office/drawing/2014/main" id="{AC9B4377-2DC7-888C-E151-633BE5FF0CB1}"/>
              </a:ext>
            </a:extLst>
          </p:cNvPr>
          <p:cNvSpPr/>
          <p:nvPr/>
        </p:nvSpPr>
        <p:spPr>
          <a:xfrm>
            <a:off x="6457950" y="3313113"/>
            <a:ext cx="2133600" cy="2016125"/>
          </a:xfrm>
          <a:prstGeom prst="leftRightUpArrow">
            <a:avLst>
              <a:gd name="adj1" fmla="val 25000"/>
              <a:gd name="adj2" fmla="val 25000"/>
              <a:gd name="adj3" fmla="val 23459"/>
            </a:avLst>
          </a:prstGeom>
          <a:solidFill>
            <a:srgbClr val="FFF987"/>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7" name="Textfeld 4">
            <a:extLst>
              <a:ext uri="{FF2B5EF4-FFF2-40B4-BE49-F238E27FC236}">
                <a16:creationId xmlns:a16="http://schemas.microsoft.com/office/drawing/2014/main" id="{B9AE90CF-E964-E1E4-7369-4A8F59C22EF4}"/>
              </a:ext>
            </a:extLst>
          </p:cNvPr>
          <p:cNvSpPr txBox="1">
            <a:spLocks noChangeArrowheads="1"/>
          </p:cNvSpPr>
          <p:nvPr/>
        </p:nvSpPr>
        <p:spPr bwMode="auto">
          <a:xfrm>
            <a:off x="7148513" y="3494088"/>
            <a:ext cx="7524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spcAft>
                <a:spcPts val="600"/>
              </a:spcAft>
              <a:buFontTx/>
              <a:buNone/>
            </a:pPr>
            <a:r>
              <a:rPr lang="de-CH" altLang="de-DE" sz="1600" b="1" dirty="0"/>
              <a:t>AKLR</a:t>
            </a:r>
          </a:p>
        </p:txBody>
      </p:sp>
      <p:sp>
        <p:nvSpPr>
          <p:cNvPr id="18" name="Textfeld 3">
            <a:extLst>
              <a:ext uri="{FF2B5EF4-FFF2-40B4-BE49-F238E27FC236}">
                <a16:creationId xmlns:a16="http://schemas.microsoft.com/office/drawing/2014/main" id="{E2F70CE8-61B4-6321-4498-D2AE94B71C2D}"/>
              </a:ext>
            </a:extLst>
          </p:cNvPr>
          <p:cNvSpPr txBox="1">
            <a:spLocks noChangeArrowheads="1"/>
          </p:cNvSpPr>
          <p:nvPr/>
        </p:nvSpPr>
        <p:spPr bwMode="auto">
          <a:xfrm>
            <a:off x="6635750" y="4578350"/>
            <a:ext cx="1778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spcAft>
                <a:spcPts val="600"/>
              </a:spcAft>
              <a:buFontTx/>
              <a:buNone/>
            </a:pPr>
            <a:r>
              <a:rPr lang="de-CH" altLang="de-DE" sz="2400" b="1" dirty="0"/>
              <a:t>Gespräche</a:t>
            </a:r>
          </a:p>
        </p:txBody>
      </p:sp>
    </p:spTree>
    <p:extLst>
      <p:ext uri="{BB962C8B-B14F-4D97-AF65-F5344CB8AC3E}">
        <p14:creationId xmlns:p14="http://schemas.microsoft.com/office/powerpoint/2010/main" val="31030032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41879-8B34-4CE8-0D3C-1822EB34D58D}"/>
            </a:ext>
          </a:extLst>
        </p:cNvPr>
        <p:cNvGrpSpPr/>
        <p:nvPr/>
      </p:nvGrpSpPr>
      <p:grpSpPr>
        <a:xfrm>
          <a:off x="0" y="0"/>
          <a:ext cx="0" cy="0"/>
          <a:chOff x="0" y="0"/>
          <a:chExt cx="0" cy="0"/>
        </a:xfrm>
      </p:grpSpPr>
      <p:sp>
        <p:nvSpPr>
          <p:cNvPr id="3" name="Untertitel 2">
            <a:extLst>
              <a:ext uri="{FF2B5EF4-FFF2-40B4-BE49-F238E27FC236}">
                <a16:creationId xmlns:a16="http://schemas.microsoft.com/office/drawing/2014/main" id="{96DAAB3C-B498-5093-4041-5F1A2628EC32}"/>
              </a:ext>
            </a:extLst>
          </p:cNvPr>
          <p:cNvSpPr>
            <a:spLocks noGrp="1"/>
          </p:cNvSpPr>
          <p:nvPr>
            <p:ph type="subTitle" idx="13"/>
          </p:nvPr>
        </p:nvSpPr>
        <p:spPr/>
        <p:txBody>
          <a:bodyPr/>
          <a:lstStyle/>
          <a:p>
            <a:r>
              <a:rPr lang="de-CH" dirty="0"/>
              <a:t>Wir machen Werbung</a:t>
            </a:r>
          </a:p>
        </p:txBody>
      </p:sp>
      <p:sp>
        <p:nvSpPr>
          <p:cNvPr id="4" name="Titel 3">
            <a:extLst>
              <a:ext uri="{FF2B5EF4-FFF2-40B4-BE49-F238E27FC236}">
                <a16:creationId xmlns:a16="http://schemas.microsoft.com/office/drawing/2014/main" id="{29ADBCD1-A02A-B9F9-CE0D-959E1E02C791}"/>
              </a:ext>
            </a:extLst>
          </p:cNvPr>
          <p:cNvSpPr>
            <a:spLocks noGrp="1"/>
          </p:cNvSpPr>
          <p:nvPr>
            <p:ph type="ctrTitle"/>
          </p:nvPr>
        </p:nvSpPr>
        <p:spPr/>
        <p:txBody>
          <a:bodyPr wrap="square">
            <a:normAutofit/>
          </a:bodyPr>
          <a:lstStyle/>
          <a:p>
            <a:r>
              <a:rPr lang="de-CH" sz="2800" dirty="0"/>
              <a:t>7. Gewinnung Leistungsrichter</a:t>
            </a:r>
          </a:p>
        </p:txBody>
      </p:sp>
      <p:sp>
        <p:nvSpPr>
          <p:cNvPr id="5" name="Datumsplatzhalter 4">
            <a:extLst>
              <a:ext uri="{FF2B5EF4-FFF2-40B4-BE49-F238E27FC236}">
                <a16:creationId xmlns:a16="http://schemas.microsoft.com/office/drawing/2014/main" id="{02FAD0D0-44D8-1627-E305-B759FD885F2A}"/>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530C46FF-DB86-82A8-F314-DC08D4B70AC2}"/>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6185E721-05CB-E409-AC2D-46AFD42CD117}"/>
              </a:ext>
            </a:extLst>
          </p:cNvPr>
          <p:cNvSpPr>
            <a:spLocks noGrp="1"/>
          </p:cNvSpPr>
          <p:nvPr>
            <p:ph type="sldNum" sz="quarter" idx="4"/>
          </p:nvPr>
        </p:nvSpPr>
        <p:spPr/>
        <p:txBody>
          <a:bodyPr/>
          <a:lstStyle/>
          <a:p>
            <a:fld id="{9B27D4C7-81E0-421A-BC04-9E78EB3959F5}" type="slidenum">
              <a:rPr lang="de-CH" smtClean="0"/>
              <a:pPr/>
              <a:t>39</a:t>
            </a:fld>
            <a:endParaRPr lang="de-CH"/>
          </a:p>
        </p:txBody>
      </p:sp>
      <p:sp>
        <p:nvSpPr>
          <p:cNvPr id="9" name="Inhaltsplatzhalter 8">
            <a:extLst>
              <a:ext uri="{FF2B5EF4-FFF2-40B4-BE49-F238E27FC236}">
                <a16:creationId xmlns:a16="http://schemas.microsoft.com/office/drawing/2014/main" id="{40D930BD-B676-492F-B08B-957C3D256694}"/>
              </a:ext>
            </a:extLst>
          </p:cNvPr>
          <p:cNvSpPr txBox="1">
            <a:spLocks noGrp="1"/>
          </p:cNvSpPr>
          <p:nvPr>
            <p:ph idx="1"/>
          </p:nvPr>
        </p:nvSpPr>
        <p:spPr>
          <a:xfrm>
            <a:off x="396875" y="1571625"/>
            <a:ext cx="8350250" cy="4876800"/>
          </a:xfrm>
          <a:prstGeom prst="rect">
            <a:avLst/>
          </a:prstGeom>
          <a:noFill/>
        </p:spPr>
        <p:txBody>
          <a:bodyPr wrap="none">
            <a:spAutoFit/>
          </a:bodyPr>
          <a:lstStyle/>
          <a:p>
            <a:pPr eaLnBrk="1" hangingPunct="1">
              <a:defRPr/>
            </a:pPr>
            <a:r>
              <a:rPr lang="de-CH" sz="3200" b="1" dirty="0">
                <a:latin typeface="+mn-lt"/>
                <a:cs typeface="+mn-cs"/>
              </a:rPr>
              <a:t>Interessiert?   </a:t>
            </a:r>
            <a:r>
              <a:rPr lang="de-CH" sz="3200" b="1" i="1" dirty="0">
                <a:highlight>
                  <a:srgbClr val="FFFF00"/>
                </a:highlight>
                <a:latin typeface="+mn-lt"/>
                <a:cs typeface="+mn-cs"/>
              </a:rPr>
              <a:t>Melde Dich….</a:t>
            </a:r>
          </a:p>
        </p:txBody>
      </p:sp>
      <p:pic>
        <p:nvPicPr>
          <p:cNvPr id="10" name="Grafik 9">
            <a:extLst>
              <a:ext uri="{FF2B5EF4-FFF2-40B4-BE49-F238E27FC236}">
                <a16:creationId xmlns:a16="http://schemas.microsoft.com/office/drawing/2014/main" id="{1F1D0EDB-4C57-CED8-0CDE-7989A5EC0622}"/>
              </a:ext>
            </a:extLst>
          </p:cNvPr>
          <p:cNvPicPr>
            <a:picLocks noChangeAspect="1"/>
          </p:cNvPicPr>
          <p:nvPr/>
        </p:nvPicPr>
        <p:blipFill>
          <a:blip r:embed="rId2"/>
          <a:stretch>
            <a:fillRect/>
          </a:stretch>
        </p:blipFill>
        <p:spPr>
          <a:xfrm>
            <a:off x="683568" y="2354163"/>
            <a:ext cx="2920862" cy="190943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Textfeld 10">
            <a:extLst>
              <a:ext uri="{FF2B5EF4-FFF2-40B4-BE49-F238E27FC236}">
                <a16:creationId xmlns:a16="http://schemas.microsoft.com/office/drawing/2014/main" id="{8563939A-4165-5F03-7A4F-5208095FAB1F}"/>
              </a:ext>
            </a:extLst>
          </p:cNvPr>
          <p:cNvSpPr txBox="1"/>
          <p:nvPr/>
        </p:nvSpPr>
        <p:spPr>
          <a:xfrm>
            <a:off x="4165600" y="2684463"/>
            <a:ext cx="3994150" cy="584200"/>
          </a:xfrm>
          <a:prstGeom prst="rect">
            <a:avLst/>
          </a:prstGeom>
          <a:noFill/>
        </p:spPr>
        <p:txBody>
          <a:bodyPr wrap="none">
            <a:spAutoFit/>
          </a:bodyPr>
          <a:lstStyle/>
          <a:p>
            <a:pPr eaLnBrk="1" hangingPunct="1">
              <a:defRPr/>
            </a:pPr>
            <a:r>
              <a:rPr lang="de-CH" sz="3200" b="1" dirty="0">
                <a:latin typeface="+mn-lt"/>
                <a:cs typeface="+mn-cs"/>
              </a:rPr>
              <a:t>Kontaktstelle AKLR</a:t>
            </a:r>
          </a:p>
        </p:txBody>
      </p:sp>
      <p:sp>
        <p:nvSpPr>
          <p:cNvPr id="12" name="Textfeld 4">
            <a:extLst>
              <a:ext uri="{FF2B5EF4-FFF2-40B4-BE49-F238E27FC236}">
                <a16:creationId xmlns:a16="http://schemas.microsoft.com/office/drawing/2014/main" id="{0807C173-109A-8EEF-AB5F-3A459B4D2E7C}"/>
              </a:ext>
            </a:extLst>
          </p:cNvPr>
          <p:cNvSpPr txBox="1">
            <a:spLocks noChangeArrowheads="1"/>
          </p:cNvSpPr>
          <p:nvPr/>
        </p:nvSpPr>
        <p:spPr bwMode="auto">
          <a:xfrm>
            <a:off x="4572000" y="3308350"/>
            <a:ext cx="3413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de-DE" altLang="de-DE" sz="3600" b="1" dirty="0">
                <a:solidFill>
                  <a:srgbClr val="0070C0"/>
                </a:solidFill>
                <a:hlinkClick r:id="rId3"/>
              </a:rPr>
              <a:t>aklr@tkgs.ch</a:t>
            </a:r>
            <a:endParaRPr lang="de-DE" altLang="de-DE" sz="3600" b="1" dirty="0">
              <a:solidFill>
                <a:srgbClr val="0070C0"/>
              </a:solidFill>
            </a:endParaRPr>
          </a:p>
        </p:txBody>
      </p:sp>
      <p:pic>
        <p:nvPicPr>
          <p:cNvPr id="19" name="Grafik 2">
            <a:extLst>
              <a:ext uri="{FF2B5EF4-FFF2-40B4-BE49-F238E27FC236}">
                <a16:creationId xmlns:a16="http://schemas.microsoft.com/office/drawing/2014/main" id="{955C9B7C-38AA-533F-6703-76E5993147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538" y="4792959"/>
            <a:ext cx="4378325"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5384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BF1F81EE-FAAC-4A28-B0E7-AD55332D9B4A}"/>
              </a:ext>
            </a:extLst>
          </p:cNvPr>
          <p:cNvSpPr>
            <a:spLocks noGrp="1"/>
          </p:cNvSpPr>
          <p:nvPr>
            <p:ph type="subTitle" idx="13"/>
          </p:nvPr>
        </p:nvSpPr>
        <p:spPr/>
        <p:txBody>
          <a:bodyPr/>
          <a:lstStyle/>
          <a:p>
            <a:r>
              <a:rPr lang="de-DE" dirty="0"/>
              <a:t>Neue TKGS-Homepage</a:t>
            </a:r>
            <a:endParaRPr lang="de-CH" dirty="0"/>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p:txBody>
          <a:bodyPr wrap="square">
            <a:noAutofit/>
          </a:bodyPr>
          <a:lstStyle/>
          <a:p>
            <a:r>
              <a:rPr lang="de-CH" sz="2800" dirty="0"/>
              <a:t>2. Neues Prüfungsprogramm</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p:txBody>
          <a:bodyPr/>
          <a:lstStyle/>
          <a:p>
            <a:fld id="{9B27D4C7-81E0-421A-BC04-9E78EB3959F5}" type="slidenum">
              <a:rPr lang="de-CH" smtClean="0"/>
              <a:pPr/>
              <a:t>4</a:t>
            </a:fld>
            <a:endParaRPr lang="de-CH"/>
          </a:p>
        </p:txBody>
      </p:sp>
      <p:pic>
        <p:nvPicPr>
          <p:cNvPr id="8" name="Inhaltsplatzhalter 7">
            <a:extLst>
              <a:ext uri="{FF2B5EF4-FFF2-40B4-BE49-F238E27FC236}">
                <a16:creationId xmlns:a16="http://schemas.microsoft.com/office/drawing/2014/main" id="{2CB4401F-0313-AC64-5249-312F600A4BDD}"/>
              </a:ext>
            </a:extLst>
          </p:cNvPr>
          <p:cNvPicPr>
            <a:picLocks noGrp="1" noChangeAspect="1"/>
          </p:cNvPicPr>
          <p:nvPr>
            <p:ph idx="1"/>
          </p:nvPr>
        </p:nvPicPr>
        <p:blipFill>
          <a:blip r:embed="rId2"/>
          <a:stretch>
            <a:fillRect/>
          </a:stretch>
        </p:blipFill>
        <p:spPr>
          <a:xfrm>
            <a:off x="426943" y="1807536"/>
            <a:ext cx="8290113" cy="4070490"/>
          </a:xfrm>
          <a:prstGeom prst="rect">
            <a:avLst/>
          </a:prstGeom>
        </p:spPr>
      </p:pic>
    </p:spTree>
    <p:extLst>
      <p:ext uri="{BB962C8B-B14F-4D97-AF65-F5344CB8AC3E}">
        <p14:creationId xmlns:p14="http://schemas.microsoft.com/office/powerpoint/2010/main" val="9367362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592FF0F-9F77-4F82-85B0-65F93E9367A7}"/>
              </a:ext>
            </a:extLst>
          </p:cNvPr>
          <p:cNvSpPr>
            <a:spLocks noGrp="1"/>
          </p:cNvSpPr>
          <p:nvPr>
            <p:ph idx="1"/>
          </p:nvPr>
        </p:nvSpPr>
        <p:spPr>
          <a:xfrm>
            <a:off x="396239" y="1571350"/>
            <a:ext cx="8351519" cy="1139193"/>
          </a:xfrm>
        </p:spPr>
        <p:txBody>
          <a:bodyPr/>
          <a:lstStyle/>
          <a:p>
            <a:r>
              <a:rPr lang="de-CH" dirty="0"/>
              <a:t>Anzahl Rückmeldungen:  375</a:t>
            </a:r>
          </a:p>
          <a:p>
            <a:r>
              <a:rPr lang="de-CH" dirty="0"/>
              <a:t>Aufteilung der Rückmeldungen nach Sparten:</a:t>
            </a:r>
          </a:p>
        </p:txBody>
      </p:sp>
      <p:sp>
        <p:nvSpPr>
          <p:cNvPr id="3" name="Untertitel 2">
            <a:extLst>
              <a:ext uri="{FF2B5EF4-FFF2-40B4-BE49-F238E27FC236}">
                <a16:creationId xmlns:a16="http://schemas.microsoft.com/office/drawing/2014/main" id="{BF1F81EE-FAAC-4A28-B0E7-AD55332D9B4A}"/>
              </a:ext>
            </a:extLst>
          </p:cNvPr>
          <p:cNvSpPr>
            <a:spLocks noGrp="1"/>
          </p:cNvSpPr>
          <p:nvPr>
            <p:ph type="subTitle" idx="13"/>
          </p:nvPr>
        </p:nvSpPr>
        <p:spPr/>
        <p:txBody>
          <a:bodyPr/>
          <a:lstStyle/>
          <a:p>
            <a:r>
              <a:rPr lang="de-CH" dirty="0"/>
              <a:t>Allgemein</a:t>
            </a:r>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p:txBody>
          <a:bodyPr wrap="square">
            <a:normAutofit/>
          </a:bodyPr>
          <a:lstStyle/>
          <a:p>
            <a:r>
              <a:rPr lang="de-CH" sz="2800" dirty="0"/>
              <a:t>8. Auswertung Umfrage 2025</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p:txBody>
          <a:bodyPr/>
          <a:lstStyle/>
          <a:p>
            <a:fld id="{9B27D4C7-81E0-421A-BC04-9E78EB3959F5}" type="slidenum">
              <a:rPr lang="de-CH" smtClean="0"/>
              <a:pPr/>
              <a:t>40</a:t>
            </a:fld>
            <a:endParaRPr lang="de-CH"/>
          </a:p>
        </p:txBody>
      </p:sp>
      <p:graphicFrame>
        <p:nvGraphicFramePr>
          <p:cNvPr id="10" name="Chart 9">
            <a:extLst>
              <a:ext uri="{FF2B5EF4-FFF2-40B4-BE49-F238E27FC236}">
                <a16:creationId xmlns:a16="http://schemas.microsoft.com/office/drawing/2014/main" id="{2FBAE741-330E-435E-745E-F71CFEDEEAAD}"/>
              </a:ext>
            </a:extLst>
          </p:cNvPr>
          <p:cNvGraphicFramePr/>
          <p:nvPr/>
        </p:nvGraphicFramePr>
        <p:xfrm>
          <a:off x="1669394" y="2573451"/>
          <a:ext cx="5805207" cy="395712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132743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592FF0F-9F77-4F82-85B0-65F93E9367A7}"/>
              </a:ext>
            </a:extLst>
          </p:cNvPr>
          <p:cNvSpPr>
            <a:spLocks noGrp="1"/>
          </p:cNvSpPr>
          <p:nvPr>
            <p:ph idx="1"/>
          </p:nvPr>
        </p:nvSpPr>
        <p:spPr/>
        <p:txBody>
          <a:bodyPr/>
          <a:lstStyle/>
          <a:p>
            <a:r>
              <a:rPr lang="de-CH" dirty="0"/>
              <a:t>Trainingssituation</a:t>
            </a:r>
          </a:p>
          <a:p>
            <a:endParaRPr lang="de-CH" dirty="0"/>
          </a:p>
        </p:txBody>
      </p:sp>
      <p:sp>
        <p:nvSpPr>
          <p:cNvPr id="3" name="Untertitel 2">
            <a:extLst>
              <a:ext uri="{FF2B5EF4-FFF2-40B4-BE49-F238E27FC236}">
                <a16:creationId xmlns:a16="http://schemas.microsoft.com/office/drawing/2014/main" id="{BF1F81EE-FAAC-4A28-B0E7-AD55332D9B4A}"/>
              </a:ext>
            </a:extLst>
          </p:cNvPr>
          <p:cNvSpPr>
            <a:spLocks noGrp="1"/>
          </p:cNvSpPr>
          <p:nvPr>
            <p:ph type="subTitle" idx="13"/>
          </p:nvPr>
        </p:nvSpPr>
        <p:spPr/>
        <p:txBody>
          <a:bodyPr/>
          <a:lstStyle/>
          <a:p>
            <a:r>
              <a:rPr lang="de-CH" dirty="0"/>
              <a:t>Allgemein</a:t>
            </a:r>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p:txBody>
          <a:bodyPr wrap="square">
            <a:normAutofit/>
          </a:bodyPr>
          <a:lstStyle/>
          <a:p>
            <a:r>
              <a:rPr lang="de-CH" sz="2800" dirty="0"/>
              <a:t>8. Auswertung Umfrage 2025</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p:txBody>
          <a:bodyPr/>
          <a:lstStyle/>
          <a:p>
            <a:fld id="{9B27D4C7-81E0-421A-BC04-9E78EB3959F5}" type="slidenum">
              <a:rPr lang="de-CH" smtClean="0"/>
              <a:pPr/>
              <a:t>41</a:t>
            </a:fld>
            <a:endParaRPr lang="de-CH"/>
          </a:p>
        </p:txBody>
      </p:sp>
      <p:graphicFrame>
        <p:nvGraphicFramePr>
          <p:cNvPr id="8" name="Chart 7">
            <a:extLst>
              <a:ext uri="{FF2B5EF4-FFF2-40B4-BE49-F238E27FC236}">
                <a16:creationId xmlns:a16="http://schemas.microsoft.com/office/drawing/2014/main" id="{2B9229A3-45E6-A1FD-20AD-999E3A3F36E6}"/>
              </a:ext>
            </a:extLst>
          </p:cNvPr>
          <p:cNvGraphicFramePr/>
          <p:nvPr/>
        </p:nvGraphicFramePr>
        <p:xfrm>
          <a:off x="1362492" y="2045860"/>
          <a:ext cx="6419011" cy="440256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497043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592FF0F-9F77-4F82-85B0-65F93E9367A7}"/>
              </a:ext>
            </a:extLst>
          </p:cNvPr>
          <p:cNvSpPr>
            <a:spLocks noGrp="1"/>
          </p:cNvSpPr>
          <p:nvPr>
            <p:ph idx="1"/>
          </p:nvPr>
        </p:nvSpPr>
        <p:spPr/>
        <p:txBody>
          <a:bodyPr/>
          <a:lstStyle/>
          <a:p>
            <a:r>
              <a:rPr lang="de-CH" dirty="0"/>
              <a:t>Was ist der Grund, dass du an Prüfungen mit deinem Hund teilnimmst?</a:t>
            </a:r>
          </a:p>
        </p:txBody>
      </p:sp>
      <p:sp>
        <p:nvSpPr>
          <p:cNvPr id="3" name="Untertitel 2">
            <a:extLst>
              <a:ext uri="{FF2B5EF4-FFF2-40B4-BE49-F238E27FC236}">
                <a16:creationId xmlns:a16="http://schemas.microsoft.com/office/drawing/2014/main" id="{BF1F81EE-FAAC-4A28-B0E7-AD55332D9B4A}"/>
              </a:ext>
            </a:extLst>
          </p:cNvPr>
          <p:cNvSpPr>
            <a:spLocks noGrp="1"/>
          </p:cNvSpPr>
          <p:nvPr>
            <p:ph type="subTitle" idx="13"/>
          </p:nvPr>
        </p:nvSpPr>
        <p:spPr/>
        <p:txBody>
          <a:bodyPr/>
          <a:lstStyle/>
          <a:p>
            <a:r>
              <a:rPr lang="de-CH" dirty="0"/>
              <a:t>Allgemein</a:t>
            </a:r>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p:txBody>
          <a:bodyPr wrap="square">
            <a:normAutofit/>
          </a:bodyPr>
          <a:lstStyle/>
          <a:p>
            <a:r>
              <a:rPr lang="de-CH" sz="2800" dirty="0"/>
              <a:t>8. Auswertung Umfrage 2025</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p:txBody>
          <a:bodyPr/>
          <a:lstStyle/>
          <a:p>
            <a:fld id="{9B27D4C7-81E0-421A-BC04-9E78EB3959F5}" type="slidenum">
              <a:rPr lang="de-CH" smtClean="0"/>
              <a:pPr/>
              <a:t>42</a:t>
            </a:fld>
            <a:endParaRPr lang="de-CH"/>
          </a:p>
        </p:txBody>
      </p:sp>
      <p:graphicFrame>
        <p:nvGraphicFramePr>
          <p:cNvPr id="8" name="Diagramm 7">
            <a:extLst>
              <a:ext uri="{FF2B5EF4-FFF2-40B4-BE49-F238E27FC236}">
                <a16:creationId xmlns:a16="http://schemas.microsoft.com/office/drawing/2014/main" id="{FF34D24B-8495-6435-9CA3-E87A64136045}"/>
              </a:ext>
            </a:extLst>
          </p:cNvPr>
          <p:cNvGraphicFramePr/>
          <p:nvPr/>
        </p:nvGraphicFramePr>
        <p:xfrm>
          <a:off x="1009594" y="2417812"/>
          <a:ext cx="7124807" cy="40306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979339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E30FB-DC43-82FE-DC0A-094ADFF14491}"/>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514E2AAD-A606-B8CA-39FE-2874C7849791}"/>
              </a:ext>
            </a:extLst>
          </p:cNvPr>
          <p:cNvSpPr>
            <a:spLocks noGrp="1"/>
          </p:cNvSpPr>
          <p:nvPr>
            <p:ph idx="1"/>
          </p:nvPr>
        </p:nvSpPr>
        <p:spPr/>
        <p:txBody>
          <a:bodyPr/>
          <a:lstStyle/>
          <a:p>
            <a:r>
              <a:rPr lang="de-CH" dirty="0"/>
              <a:t>Was ist der Grund, dass du an Prüfungen mit deinem Hund NICHT teilnimmst?</a:t>
            </a:r>
          </a:p>
        </p:txBody>
      </p:sp>
      <p:sp>
        <p:nvSpPr>
          <p:cNvPr id="3" name="Untertitel 2">
            <a:extLst>
              <a:ext uri="{FF2B5EF4-FFF2-40B4-BE49-F238E27FC236}">
                <a16:creationId xmlns:a16="http://schemas.microsoft.com/office/drawing/2014/main" id="{62C0A1C0-5F62-A935-4AD5-F91B20B4720D}"/>
              </a:ext>
            </a:extLst>
          </p:cNvPr>
          <p:cNvSpPr>
            <a:spLocks noGrp="1"/>
          </p:cNvSpPr>
          <p:nvPr>
            <p:ph type="subTitle" idx="13"/>
          </p:nvPr>
        </p:nvSpPr>
        <p:spPr/>
        <p:txBody>
          <a:bodyPr/>
          <a:lstStyle/>
          <a:p>
            <a:r>
              <a:rPr lang="de-CH" dirty="0"/>
              <a:t>Allgemein</a:t>
            </a:r>
          </a:p>
        </p:txBody>
      </p:sp>
      <p:sp>
        <p:nvSpPr>
          <p:cNvPr id="4" name="Titel 3">
            <a:extLst>
              <a:ext uri="{FF2B5EF4-FFF2-40B4-BE49-F238E27FC236}">
                <a16:creationId xmlns:a16="http://schemas.microsoft.com/office/drawing/2014/main" id="{9E04D646-CD7E-C907-CA90-DA0BC8A17C9E}"/>
              </a:ext>
            </a:extLst>
          </p:cNvPr>
          <p:cNvSpPr>
            <a:spLocks noGrp="1"/>
          </p:cNvSpPr>
          <p:nvPr>
            <p:ph type="ctrTitle"/>
          </p:nvPr>
        </p:nvSpPr>
        <p:spPr/>
        <p:txBody>
          <a:bodyPr wrap="square">
            <a:normAutofit/>
          </a:bodyPr>
          <a:lstStyle/>
          <a:p>
            <a:r>
              <a:rPr lang="de-CH" sz="2800" dirty="0"/>
              <a:t>8. Auswertung Umfrage 2025</a:t>
            </a:r>
          </a:p>
        </p:txBody>
      </p:sp>
      <p:sp>
        <p:nvSpPr>
          <p:cNvPr id="5" name="Datumsplatzhalter 4">
            <a:extLst>
              <a:ext uri="{FF2B5EF4-FFF2-40B4-BE49-F238E27FC236}">
                <a16:creationId xmlns:a16="http://schemas.microsoft.com/office/drawing/2014/main" id="{18FCDB7A-63BC-AED6-CCC5-A842D8B7DF23}"/>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041ED5D4-0716-2EBD-448B-7D5B531EEFEC}"/>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14B4885C-C62A-291A-B614-93797CA7E070}"/>
              </a:ext>
            </a:extLst>
          </p:cNvPr>
          <p:cNvSpPr>
            <a:spLocks noGrp="1"/>
          </p:cNvSpPr>
          <p:nvPr>
            <p:ph type="sldNum" sz="quarter" idx="4"/>
          </p:nvPr>
        </p:nvSpPr>
        <p:spPr/>
        <p:txBody>
          <a:bodyPr/>
          <a:lstStyle/>
          <a:p>
            <a:fld id="{9B27D4C7-81E0-421A-BC04-9E78EB3959F5}" type="slidenum">
              <a:rPr lang="de-CH" smtClean="0"/>
              <a:pPr/>
              <a:t>43</a:t>
            </a:fld>
            <a:endParaRPr lang="de-CH"/>
          </a:p>
        </p:txBody>
      </p:sp>
      <p:graphicFrame>
        <p:nvGraphicFramePr>
          <p:cNvPr id="8" name="Diagramm 7">
            <a:extLst>
              <a:ext uri="{FF2B5EF4-FFF2-40B4-BE49-F238E27FC236}">
                <a16:creationId xmlns:a16="http://schemas.microsoft.com/office/drawing/2014/main" id="{D13C9772-215F-A221-44AC-55149DE707EB}"/>
              </a:ext>
            </a:extLst>
          </p:cNvPr>
          <p:cNvGraphicFramePr/>
          <p:nvPr/>
        </p:nvGraphicFramePr>
        <p:xfrm>
          <a:off x="1009594" y="2417812"/>
          <a:ext cx="7124807" cy="40306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236858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592FF0F-9F77-4F82-85B0-65F93E9367A7}"/>
              </a:ext>
            </a:extLst>
          </p:cNvPr>
          <p:cNvSpPr>
            <a:spLocks noGrp="1"/>
          </p:cNvSpPr>
          <p:nvPr>
            <p:ph idx="1"/>
          </p:nvPr>
        </p:nvSpPr>
        <p:spPr/>
        <p:txBody>
          <a:bodyPr/>
          <a:lstStyle/>
          <a:p>
            <a:r>
              <a:rPr lang="de-CH" dirty="0"/>
              <a:t>Wünsche im Bezug auf Prüfungen</a:t>
            </a:r>
          </a:p>
        </p:txBody>
      </p:sp>
      <p:sp>
        <p:nvSpPr>
          <p:cNvPr id="3" name="Untertitel 2">
            <a:extLst>
              <a:ext uri="{FF2B5EF4-FFF2-40B4-BE49-F238E27FC236}">
                <a16:creationId xmlns:a16="http://schemas.microsoft.com/office/drawing/2014/main" id="{BF1F81EE-FAAC-4A28-B0E7-AD55332D9B4A}"/>
              </a:ext>
            </a:extLst>
          </p:cNvPr>
          <p:cNvSpPr>
            <a:spLocks noGrp="1"/>
          </p:cNvSpPr>
          <p:nvPr>
            <p:ph type="subTitle" idx="13"/>
          </p:nvPr>
        </p:nvSpPr>
        <p:spPr/>
        <p:txBody>
          <a:bodyPr/>
          <a:lstStyle/>
          <a:p>
            <a:r>
              <a:rPr lang="de-CH" dirty="0"/>
              <a:t>Allgemein</a:t>
            </a:r>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p:txBody>
          <a:bodyPr wrap="square">
            <a:normAutofit/>
          </a:bodyPr>
          <a:lstStyle/>
          <a:p>
            <a:r>
              <a:rPr lang="de-CH" sz="2800" dirty="0"/>
              <a:t>8. Auswertung Umfrage 2025</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p:txBody>
          <a:bodyPr/>
          <a:lstStyle/>
          <a:p>
            <a:fld id="{9B27D4C7-81E0-421A-BC04-9E78EB3959F5}" type="slidenum">
              <a:rPr lang="de-CH" smtClean="0"/>
              <a:pPr/>
              <a:t>44</a:t>
            </a:fld>
            <a:endParaRPr lang="de-CH"/>
          </a:p>
        </p:txBody>
      </p:sp>
      <p:graphicFrame>
        <p:nvGraphicFramePr>
          <p:cNvPr id="8" name="Diagramm 7">
            <a:extLst>
              <a:ext uri="{FF2B5EF4-FFF2-40B4-BE49-F238E27FC236}">
                <a16:creationId xmlns:a16="http://schemas.microsoft.com/office/drawing/2014/main" id="{A325945F-9751-AD83-04A6-7925A5DB8222}"/>
              </a:ext>
            </a:extLst>
          </p:cNvPr>
          <p:cNvGraphicFramePr/>
          <p:nvPr/>
        </p:nvGraphicFramePr>
        <p:xfrm>
          <a:off x="1009594" y="2417812"/>
          <a:ext cx="7124807" cy="40306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248617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592FF0F-9F77-4F82-85B0-65F93E9367A7}"/>
              </a:ext>
            </a:extLst>
          </p:cNvPr>
          <p:cNvSpPr>
            <a:spLocks noGrp="1"/>
          </p:cNvSpPr>
          <p:nvPr>
            <p:ph idx="1"/>
          </p:nvPr>
        </p:nvSpPr>
        <p:spPr/>
        <p:txBody>
          <a:bodyPr/>
          <a:lstStyle/>
          <a:p>
            <a:r>
              <a:rPr lang="de-CH" dirty="0"/>
              <a:t>Macht es noch Sinn die NPO Sparten VPG und FH15 noch anzubieten?</a:t>
            </a:r>
          </a:p>
        </p:txBody>
      </p:sp>
      <p:sp>
        <p:nvSpPr>
          <p:cNvPr id="3" name="Untertitel 2">
            <a:extLst>
              <a:ext uri="{FF2B5EF4-FFF2-40B4-BE49-F238E27FC236}">
                <a16:creationId xmlns:a16="http://schemas.microsoft.com/office/drawing/2014/main" id="{BF1F81EE-FAAC-4A28-B0E7-AD55332D9B4A}"/>
              </a:ext>
            </a:extLst>
          </p:cNvPr>
          <p:cNvSpPr>
            <a:spLocks noGrp="1"/>
          </p:cNvSpPr>
          <p:nvPr>
            <p:ph type="subTitle" idx="13"/>
          </p:nvPr>
        </p:nvSpPr>
        <p:spPr/>
        <p:txBody>
          <a:bodyPr/>
          <a:lstStyle/>
          <a:p>
            <a:r>
              <a:rPr lang="de-CH" dirty="0"/>
              <a:t>Allgemein</a:t>
            </a:r>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p:txBody>
          <a:bodyPr wrap="square">
            <a:normAutofit/>
          </a:bodyPr>
          <a:lstStyle/>
          <a:p>
            <a:r>
              <a:rPr lang="de-CH" sz="2800" dirty="0"/>
              <a:t>8. Auswertung Umfrage 2025</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p:txBody>
          <a:bodyPr/>
          <a:lstStyle/>
          <a:p>
            <a:fld id="{9B27D4C7-81E0-421A-BC04-9E78EB3959F5}" type="slidenum">
              <a:rPr lang="de-CH" smtClean="0"/>
              <a:pPr/>
              <a:t>45</a:t>
            </a:fld>
            <a:endParaRPr lang="de-CH"/>
          </a:p>
        </p:txBody>
      </p:sp>
      <p:graphicFrame>
        <p:nvGraphicFramePr>
          <p:cNvPr id="8" name="Chart 7">
            <a:extLst>
              <a:ext uri="{FF2B5EF4-FFF2-40B4-BE49-F238E27FC236}">
                <a16:creationId xmlns:a16="http://schemas.microsoft.com/office/drawing/2014/main" id="{32514277-0BBF-66C2-F3D1-6FBFC882AC76}"/>
              </a:ext>
            </a:extLst>
          </p:cNvPr>
          <p:cNvGraphicFramePr/>
          <p:nvPr/>
        </p:nvGraphicFramePr>
        <p:xfrm>
          <a:off x="1421997" y="2478338"/>
          <a:ext cx="6300001" cy="40306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804806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592FF0F-9F77-4F82-85B0-65F93E9367A7}"/>
              </a:ext>
            </a:extLst>
          </p:cNvPr>
          <p:cNvSpPr>
            <a:spLocks noGrp="1"/>
          </p:cNvSpPr>
          <p:nvPr>
            <p:ph idx="1"/>
          </p:nvPr>
        </p:nvSpPr>
        <p:spPr/>
        <p:txBody>
          <a:bodyPr/>
          <a:lstStyle/>
          <a:p>
            <a:r>
              <a:rPr lang="de-CH" dirty="0"/>
              <a:t>Ergänzungen</a:t>
            </a:r>
          </a:p>
        </p:txBody>
      </p:sp>
      <p:sp>
        <p:nvSpPr>
          <p:cNvPr id="3" name="Untertitel 2">
            <a:extLst>
              <a:ext uri="{FF2B5EF4-FFF2-40B4-BE49-F238E27FC236}">
                <a16:creationId xmlns:a16="http://schemas.microsoft.com/office/drawing/2014/main" id="{BF1F81EE-FAAC-4A28-B0E7-AD55332D9B4A}"/>
              </a:ext>
            </a:extLst>
          </p:cNvPr>
          <p:cNvSpPr>
            <a:spLocks noGrp="1"/>
          </p:cNvSpPr>
          <p:nvPr>
            <p:ph type="subTitle" idx="13"/>
          </p:nvPr>
        </p:nvSpPr>
        <p:spPr/>
        <p:txBody>
          <a:bodyPr/>
          <a:lstStyle/>
          <a:p>
            <a:r>
              <a:rPr lang="de-CH" dirty="0"/>
              <a:t>Allgemein</a:t>
            </a:r>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p:txBody>
          <a:bodyPr wrap="square">
            <a:normAutofit/>
          </a:bodyPr>
          <a:lstStyle/>
          <a:p>
            <a:r>
              <a:rPr lang="de-CH" sz="2800" dirty="0"/>
              <a:t>8. Auswertung Umfrage 2025</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p:txBody>
          <a:bodyPr/>
          <a:lstStyle/>
          <a:p>
            <a:fld id="{9B27D4C7-81E0-421A-BC04-9E78EB3959F5}" type="slidenum">
              <a:rPr lang="de-CH" smtClean="0"/>
              <a:pPr/>
              <a:t>46</a:t>
            </a:fld>
            <a:endParaRPr lang="de-CH"/>
          </a:p>
        </p:txBody>
      </p:sp>
    </p:spTree>
    <p:extLst>
      <p:ext uri="{BB962C8B-B14F-4D97-AF65-F5344CB8AC3E}">
        <p14:creationId xmlns:p14="http://schemas.microsoft.com/office/powerpoint/2010/main" val="17297314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592FF0F-9F77-4F82-85B0-65F93E9367A7}"/>
              </a:ext>
            </a:extLst>
          </p:cNvPr>
          <p:cNvSpPr>
            <a:spLocks noGrp="1"/>
          </p:cNvSpPr>
          <p:nvPr>
            <p:ph idx="1"/>
          </p:nvPr>
        </p:nvSpPr>
        <p:spPr/>
        <p:txBody>
          <a:bodyPr/>
          <a:lstStyle/>
          <a:p>
            <a:r>
              <a:rPr lang="de-CH" dirty="0"/>
              <a:t>Übersicht Umfrage 2-Liga System</a:t>
            </a:r>
          </a:p>
        </p:txBody>
      </p:sp>
      <p:sp>
        <p:nvSpPr>
          <p:cNvPr id="3" name="Untertitel 2">
            <a:extLst>
              <a:ext uri="{FF2B5EF4-FFF2-40B4-BE49-F238E27FC236}">
                <a16:creationId xmlns:a16="http://schemas.microsoft.com/office/drawing/2014/main" id="{BF1F81EE-FAAC-4A28-B0E7-AD55332D9B4A}"/>
              </a:ext>
            </a:extLst>
          </p:cNvPr>
          <p:cNvSpPr>
            <a:spLocks noGrp="1"/>
          </p:cNvSpPr>
          <p:nvPr>
            <p:ph type="subTitle" idx="13"/>
          </p:nvPr>
        </p:nvSpPr>
        <p:spPr/>
        <p:txBody>
          <a:bodyPr/>
          <a:lstStyle/>
          <a:p>
            <a:r>
              <a:rPr lang="de-CH" dirty="0"/>
              <a:t>2-Liga-System</a:t>
            </a:r>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p:txBody>
          <a:bodyPr wrap="square">
            <a:normAutofit/>
          </a:bodyPr>
          <a:lstStyle/>
          <a:p>
            <a:r>
              <a:rPr lang="de-CH" sz="2800" dirty="0"/>
              <a:t>8. Auswertung Umfrage 2025</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p:txBody>
          <a:bodyPr/>
          <a:lstStyle/>
          <a:p>
            <a:fld id="{9B27D4C7-81E0-421A-BC04-9E78EB3959F5}" type="slidenum">
              <a:rPr lang="de-CH" smtClean="0"/>
              <a:pPr/>
              <a:t>47</a:t>
            </a:fld>
            <a:endParaRPr lang="de-CH"/>
          </a:p>
        </p:txBody>
      </p:sp>
      <p:graphicFrame>
        <p:nvGraphicFramePr>
          <p:cNvPr id="8" name="Chart 7">
            <a:extLst>
              <a:ext uri="{FF2B5EF4-FFF2-40B4-BE49-F238E27FC236}">
                <a16:creationId xmlns:a16="http://schemas.microsoft.com/office/drawing/2014/main" id="{E0532085-9AFA-0D99-2B84-1084BDBFA417}"/>
              </a:ext>
            </a:extLst>
          </p:cNvPr>
          <p:cNvGraphicFramePr/>
          <p:nvPr/>
        </p:nvGraphicFramePr>
        <p:xfrm>
          <a:off x="1405963" y="2245179"/>
          <a:ext cx="6382765" cy="42637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716932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7A67F-5962-5C38-D479-8B8D8E4724EF}"/>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5CDCD568-5EB8-3B7C-0F67-587790086072}"/>
              </a:ext>
            </a:extLst>
          </p:cNvPr>
          <p:cNvSpPr>
            <a:spLocks noGrp="1"/>
          </p:cNvSpPr>
          <p:nvPr>
            <p:ph idx="1"/>
          </p:nvPr>
        </p:nvSpPr>
        <p:spPr/>
        <p:txBody>
          <a:bodyPr/>
          <a:lstStyle/>
          <a:p>
            <a:r>
              <a:rPr lang="de-CH" dirty="0"/>
              <a:t>Übersicht Umfrage 2-Liga System</a:t>
            </a:r>
          </a:p>
        </p:txBody>
      </p:sp>
      <p:sp>
        <p:nvSpPr>
          <p:cNvPr id="3" name="Untertitel 2">
            <a:extLst>
              <a:ext uri="{FF2B5EF4-FFF2-40B4-BE49-F238E27FC236}">
                <a16:creationId xmlns:a16="http://schemas.microsoft.com/office/drawing/2014/main" id="{57C932D3-DE87-60D3-9E97-7D2DAC75909A}"/>
              </a:ext>
            </a:extLst>
          </p:cNvPr>
          <p:cNvSpPr>
            <a:spLocks noGrp="1"/>
          </p:cNvSpPr>
          <p:nvPr>
            <p:ph type="subTitle" idx="13"/>
          </p:nvPr>
        </p:nvSpPr>
        <p:spPr/>
        <p:txBody>
          <a:bodyPr/>
          <a:lstStyle/>
          <a:p>
            <a:r>
              <a:rPr lang="de-CH" dirty="0"/>
              <a:t>2-Liga-System</a:t>
            </a:r>
          </a:p>
        </p:txBody>
      </p:sp>
      <p:sp>
        <p:nvSpPr>
          <p:cNvPr id="4" name="Titel 3">
            <a:extLst>
              <a:ext uri="{FF2B5EF4-FFF2-40B4-BE49-F238E27FC236}">
                <a16:creationId xmlns:a16="http://schemas.microsoft.com/office/drawing/2014/main" id="{B88A198C-768F-6F65-C4F3-6B4AF1AC9EB8}"/>
              </a:ext>
            </a:extLst>
          </p:cNvPr>
          <p:cNvSpPr>
            <a:spLocks noGrp="1"/>
          </p:cNvSpPr>
          <p:nvPr>
            <p:ph type="ctrTitle"/>
          </p:nvPr>
        </p:nvSpPr>
        <p:spPr/>
        <p:txBody>
          <a:bodyPr wrap="square">
            <a:normAutofit/>
          </a:bodyPr>
          <a:lstStyle/>
          <a:p>
            <a:r>
              <a:rPr lang="de-CH" sz="2800" dirty="0"/>
              <a:t>8. Auswertung Umfrage 2025</a:t>
            </a:r>
          </a:p>
        </p:txBody>
      </p:sp>
      <p:sp>
        <p:nvSpPr>
          <p:cNvPr id="5" name="Datumsplatzhalter 4">
            <a:extLst>
              <a:ext uri="{FF2B5EF4-FFF2-40B4-BE49-F238E27FC236}">
                <a16:creationId xmlns:a16="http://schemas.microsoft.com/office/drawing/2014/main" id="{ACEE2698-4348-A3A2-A32A-150C896E09C9}"/>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399CC0F0-B656-8320-DB43-9C72008CBFE3}"/>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5CCAF1E5-0695-1DCA-5CDB-EC6BD7B5BA9B}"/>
              </a:ext>
            </a:extLst>
          </p:cNvPr>
          <p:cNvSpPr>
            <a:spLocks noGrp="1"/>
          </p:cNvSpPr>
          <p:nvPr>
            <p:ph type="sldNum" sz="quarter" idx="4"/>
          </p:nvPr>
        </p:nvSpPr>
        <p:spPr/>
        <p:txBody>
          <a:bodyPr/>
          <a:lstStyle/>
          <a:p>
            <a:fld id="{9B27D4C7-81E0-421A-BC04-9E78EB3959F5}" type="slidenum">
              <a:rPr lang="de-CH" smtClean="0"/>
              <a:pPr/>
              <a:t>48</a:t>
            </a:fld>
            <a:endParaRPr lang="de-CH"/>
          </a:p>
        </p:txBody>
      </p:sp>
      <p:graphicFrame>
        <p:nvGraphicFramePr>
          <p:cNvPr id="9" name="Diagramm 8">
            <a:extLst>
              <a:ext uri="{FF2B5EF4-FFF2-40B4-BE49-F238E27FC236}">
                <a16:creationId xmlns:a16="http://schemas.microsoft.com/office/drawing/2014/main" id="{97FC83F3-B742-E741-9CE7-30BB8670086E}"/>
              </a:ext>
            </a:extLst>
          </p:cNvPr>
          <p:cNvGraphicFramePr/>
          <p:nvPr/>
        </p:nvGraphicFramePr>
        <p:xfrm>
          <a:off x="1009594" y="2417812"/>
          <a:ext cx="7124807" cy="40306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138529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A4372-E5F0-20BE-3A84-569791510BBB}"/>
            </a:ext>
          </a:extLst>
        </p:cNvPr>
        <p:cNvGrpSpPr/>
        <p:nvPr/>
      </p:nvGrpSpPr>
      <p:grpSpPr>
        <a:xfrm>
          <a:off x="0" y="0"/>
          <a:ext cx="0" cy="0"/>
          <a:chOff x="0" y="0"/>
          <a:chExt cx="0" cy="0"/>
        </a:xfrm>
      </p:grpSpPr>
      <p:sp>
        <p:nvSpPr>
          <p:cNvPr id="3" name="Untertitel 2">
            <a:extLst>
              <a:ext uri="{FF2B5EF4-FFF2-40B4-BE49-F238E27FC236}">
                <a16:creationId xmlns:a16="http://schemas.microsoft.com/office/drawing/2014/main" id="{D9AB9673-6DDC-CCE0-7FE9-E0A6DDE54C05}"/>
              </a:ext>
            </a:extLst>
          </p:cNvPr>
          <p:cNvSpPr>
            <a:spLocks noGrp="1"/>
          </p:cNvSpPr>
          <p:nvPr>
            <p:ph type="subTitle" idx="13"/>
          </p:nvPr>
        </p:nvSpPr>
        <p:spPr/>
        <p:txBody>
          <a:bodyPr/>
          <a:lstStyle/>
          <a:p>
            <a:r>
              <a:rPr lang="de-CH" dirty="0"/>
              <a:t>2-Liga-System</a:t>
            </a:r>
          </a:p>
          <a:p>
            <a:endParaRPr lang="de-CH" dirty="0"/>
          </a:p>
        </p:txBody>
      </p:sp>
      <p:sp>
        <p:nvSpPr>
          <p:cNvPr id="4" name="Titel 3">
            <a:extLst>
              <a:ext uri="{FF2B5EF4-FFF2-40B4-BE49-F238E27FC236}">
                <a16:creationId xmlns:a16="http://schemas.microsoft.com/office/drawing/2014/main" id="{DF456C79-D54E-42EF-FEA9-9AF01441E12C}"/>
              </a:ext>
            </a:extLst>
          </p:cNvPr>
          <p:cNvSpPr>
            <a:spLocks noGrp="1"/>
          </p:cNvSpPr>
          <p:nvPr>
            <p:ph type="ctrTitle"/>
          </p:nvPr>
        </p:nvSpPr>
        <p:spPr/>
        <p:txBody>
          <a:bodyPr wrap="square">
            <a:normAutofit/>
          </a:bodyPr>
          <a:lstStyle/>
          <a:p>
            <a:r>
              <a:rPr lang="de-CH" sz="2800" dirty="0"/>
              <a:t>9. Projekte</a:t>
            </a:r>
          </a:p>
        </p:txBody>
      </p:sp>
      <p:sp>
        <p:nvSpPr>
          <p:cNvPr id="5" name="Datumsplatzhalter 4">
            <a:extLst>
              <a:ext uri="{FF2B5EF4-FFF2-40B4-BE49-F238E27FC236}">
                <a16:creationId xmlns:a16="http://schemas.microsoft.com/office/drawing/2014/main" id="{43DA0AF1-96FD-5F17-8FBE-1E4CE06BFB78}"/>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2B31D511-4801-DE19-4A67-E07BEB198054}"/>
              </a:ext>
            </a:extLst>
          </p:cNvPr>
          <p:cNvSpPr>
            <a:spLocks noGrp="1"/>
          </p:cNvSpPr>
          <p:nvPr>
            <p:ph type="ftr" sz="quarter" idx="3"/>
          </p:nvPr>
        </p:nvSpPr>
        <p:spPr/>
        <p:txBody>
          <a:bodyPr/>
          <a:lstStyle/>
          <a:p>
            <a:r>
              <a:rPr lang="de-CH" dirty="0"/>
              <a:t>Präsidentenkonferenz 2025</a:t>
            </a:r>
          </a:p>
        </p:txBody>
      </p:sp>
      <p:sp>
        <p:nvSpPr>
          <p:cNvPr id="7" name="Foliennummernplatzhalter 6">
            <a:extLst>
              <a:ext uri="{FF2B5EF4-FFF2-40B4-BE49-F238E27FC236}">
                <a16:creationId xmlns:a16="http://schemas.microsoft.com/office/drawing/2014/main" id="{829364A1-D60A-6911-E366-B7D0DA882134}"/>
              </a:ext>
            </a:extLst>
          </p:cNvPr>
          <p:cNvSpPr>
            <a:spLocks noGrp="1"/>
          </p:cNvSpPr>
          <p:nvPr>
            <p:ph type="sldNum" sz="quarter" idx="4"/>
          </p:nvPr>
        </p:nvSpPr>
        <p:spPr/>
        <p:txBody>
          <a:bodyPr/>
          <a:lstStyle/>
          <a:p>
            <a:fld id="{9B27D4C7-81E0-421A-BC04-9E78EB3959F5}" type="slidenum">
              <a:rPr lang="de-CH" smtClean="0"/>
              <a:pPr/>
              <a:t>49</a:t>
            </a:fld>
            <a:endParaRPr lang="de-CH"/>
          </a:p>
        </p:txBody>
      </p:sp>
      <p:sp>
        <p:nvSpPr>
          <p:cNvPr id="16" name="Inhaltsplatzhalter 1">
            <a:extLst>
              <a:ext uri="{FF2B5EF4-FFF2-40B4-BE49-F238E27FC236}">
                <a16:creationId xmlns:a16="http://schemas.microsoft.com/office/drawing/2014/main" id="{468E6E69-B71B-C048-B8EA-4802BCF5567E}"/>
              </a:ext>
            </a:extLst>
          </p:cNvPr>
          <p:cNvSpPr>
            <a:spLocks noGrp="1"/>
          </p:cNvSpPr>
          <p:nvPr>
            <p:ph idx="1"/>
          </p:nvPr>
        </p:nvSpPr>
        <p:spPr>
          <a:xfrm>
            <a:off x="396239" y="1433622"/>
            <a:ext cx="8351519" cy="4877075"/>
          </a:xfrm>
        </p:spPr>
        <p:txBody>
          <a:bodyPr/>
          <a:lstStyle/>
          <a:p>
            <a:r>
              <a:rPr lang="de-CH" dirty="0"/>
              <a:t>Die Idee ist im Grobkonzept auf der TKGS-Seite detailliert wiedergegeben!</a:t>
            </a:r>
          </a:p>
          <a:p>
            <a:r>
              <a:rPr lang="de-CH" dirty="0"/>
              <a:t>Der nationalen Hundesport in den Vereinen, soll wieder Wertschätzung und Anerkennung erfahren. Derzeit ist es oft leider so, wer nicht an Meisterschaften teilnimmt, ist nicht relevant….</a:t>
            </a:r>
          </a:p>
          <a:p>
            <a:r>
              <a:rPr lang="de-CH" dirty="0"/>
              <a:t>Ambitionierte Wettkampfsportler sollen zudem, in ihrer Vorbereitung, gezielter auf die Meisterschaft vorbereitet werden.</a:t>
            </a:r>
          </a:p>
          <a:p>
            <a:r>
              <a:rPr lang="de-CH" dirty="0"/>
              <a:t>Beide Richtungen sollen nicht konkurrenzierend, sondern ergänzende Wirkung entfalten.</a:t>
            </a:r>
          </a:p>
          <a:p>
            <a:endParaRPr lang="de-CH" dirty="0"/>
          </a:p>
        </p:txBody>
      </p:sp>
    </p:spTree>
    <p:extLst>
      <p:ext uri="{BB962C8B-B14F-4D97-AF65-F5344CB8AC3E}">
        <p14:creationId xmlns:p14="http://schemas.microsoft.com/office/powerpoint/2010/main" val="1899954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AA1BBEA3-EF9F-411E-94D0-EB975537578C}"/>
              </a:ext>
            </a:extLst>
          </p:cNvPr>
          <p:cNvSpPr>
            <a:spLocks noGrp="1"/>
          </p:cNvSpPr>
          <p:nvPr>
            <p:ph type="subTitle" idx="13"/>
          </p:nvPr>
        </p:nvSpPr>
        <p:spPr/>
        <p:txBody>
          <a:bodyPr/>
          <a:lstStyle/>
          <a:p>
            <a:pPr algn="l"/>
            <a:r>
              <a:rPr lang="de-CH" sz="2000" dirty="0">
                <a:latin typeface="Arial Black" panose="020B0A04020102020204" pitchFamily="34" charset="0"/>
              </a:rPr>
              <a:t>CaniPro Konzept</a:t>
            </a:r>
          </a:p>
        </p:txBody>
      </p:sp>
      <p:sp>
        <p:nvSpPr>
          <p:cNvPr id="5" name="Datumsplatzhalter 4">
            <a:extLst>
              <a:ext uri="{FF2B5EF4-FFF2-40B4-BE49-F238E27FC236}">
                <a16:creationId xmlns:a16="http://schemas.microsoft.com/office/drawing/2014/main" id="{BF59AE7C-D28A-45AF-89E3-5AD894167C92}"/>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C834009C-FFE1-4350-B060-7439390EC50F}"/>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BDCC3B04-839B-4C0B-97D1-E4213400375B}"/>
              </a:ext>
            </a:extLst>
          </p:cNvPr>
          <p:cNvSpPr>
            <a:spLocks noGrp="1"/>
          </p:cNvSpPr>
          <p:nvPr>
            <p:ph type="sldNum" sz="quarter" idx="4"/>
          </p:nvPr>
        </p:nvSpPr>
        <p:spPr/>
        <p:txBody>
          <a:bodyPr/>
          <a:lstStyle/>
          <a:p>
            <a:fld id="{9B27D4C7-81E0-421A-BC04-9E78EB3959F5}" type="slidenum">
              <a:rPr lang="de-CH" smtClean="0"/>
              <a:pPr/>
              <a:t>5</a:t>
            </a:fld>
            <a:endParaRPr lang="de-CH"/>
          </a:p>
        </p:txBody>
      </p:sp>
      <p:pic>
        <p:nvPicPr>
          <p:cNvPr id="11" name="Inhaltsplatzhalter 10">
            <a:extLst>
              <a:ext uri="{FF2B5EF4-FFF2-40B4-BE49-F238E27FC236}">
                <a16:creationId xmlns:a16="http://schemas.microsoft.com/office/drawing/2014/main" id="{E6AABEF7-7BD9-491E-B40D-0496AEF8A59B}"/>
              </a:ext>
            </a:extLst>
          </p:cNvPr>
          <p:cNvPicPr>
            <a:picLocks noGrp="1" noChangeAspect="1"/>
          </p:cNvPicPr>
          <p:nvPr>
            <p:ph idx="1"/>
          </p:nvPr>
        </p:nvPicPr>
        <p:blipFill>
          <a:blip r:embed="rId2"/>
          <a:stretch>
            <a:fillRect/>
          </a:stretch>
        </p:blipFill>
        <p:spPr>
          <a:xfrm>
            <a:off x="395605" y="1551663"/>
            <a:ext cx="8350250" cy="4276957"/>
          </a:xfrm>
          <a:prstGeom prst="rect">
            <a:avLst/>
          </a:prstGeom>
        </p:spPr>
      </p:pic>
      <p:sp>
        <p:nvSpPr>
          <p:cNvPr id="13" name="Titel 12">
            <a:extLst>
              <a:ext uri="{FF2B5EF4-FFF2-40B4-BE49-F238E27FC236}">
                <a16:creationId xmlns:a16="http://schemas.microsoft.com/office/drawing/2014/main" id="{2D5973D8-5F58-41F6-90EE-951B3639ACBA}"/>
              </a:ext>
            </a:extLst>
          </p:cNvPr>
          <p:cNvSpPr>
            <a:spLocks noGrp="1"/>
          </p:cNvSpPr>
          <p:nvPr>
            <p:ph type="ctrTitle"/>
          </p:nvPr>
        </p:nvSpPr>
        <p:spPr/>
        <p:txBody>
          <a:bodyPr>
            <a:normAutofit/>
          </a:bodyPr>
          <a:lstStyle/>
          <a:p>
            <a:r>
              <a:rPr lang="de-CH" dirty="0"/>
              <a:t>2. Neues Prüfungsprogramm</a:t>
            </a:r>
          </a:p>
        </p:txBody>
      </p:sp>
    </p:spTree>
    <p:extLst>
      <p:ext uri="{BB962C8B-B14F-4D97-AF65-F5344CB8AC3E}">
        <p14:creationId xmlns:p14="http://schemas.microsoft.com/office/powerpoint/2010/main" val="9224590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592FF0F-9F77-4F82-85B0-65F93E9367A7}"/>
              </a:ext>
            </a:extLst>
          </p:cNvPr>
          <p:cNvSpPr>
            <a:spLocks noGrp="1"/>
          </p:cNvSpPr>
          <p:nvPr>
            <p:ph idx="1"/>
          </p:nvPr>
        </p:nvSpPr>
        <p:spPr/>
        <p:txBody>
          <a:bodyPr/>
          <a:lstStyle/>
          <a:p>
            <a:r>
              <a:rPr lang="de-CH" dirty="0"/>
              <a:t>Der Erfolg in den Aufbauklassen wird durch die Jahreswertung gewürdigt. (</a:t>
            </a:r>
            <a:r>
              <a:rPr lang="de-CH" i="1" dirty="0"/>
              <a:t>Ehrgeiz wecken</a:t>
            </a:r>
            <a:r>
              <a:rPr lang="de-CH" dirty="0"/>
              <a:t>)</a:t>
            </a:r>
          </a:p>
          <a:p>
            <a:r>
              <a:rPr lang="de-CH" dirty="0"/>
              <a:t>Die Leistungssportler werden besser auf ihren grossen Einsatz abgestimmt. (</a:t>
            </a:r>
            <a:r>
              <a:rPr lang="de-CH" i="1" dirty="0"/>
              <a:t>Qualitätssteigerung</a:t>
            </a:r>
            <a:r>
              <a:rPr lang="de-CH" dirty="0"/>
              <a:t>)</a:t>
            </a:r>
          </a:p>
          <a:p>
            <a:r>
              <a:rPr lang="de-CH" dirty="0"/>
              <a:t>Das vorhandene Prüfungssystem und die PO müssen nicht angepasst werden. (</a:t>
            </a:r>
            <a:r>
              <a:rPr lang="de-CH" i="1" dirty="0"/>
              <a:t>Regelwerk</a:t>
            </a:r>
            <a:r>
              <a:rPr lang="de-CH" dirty="0"/>
              <a:t>)</a:t>
            </a:r>
          </a:p>
          <a:p>
            <a:r>
              <a:rPr lang="de-CH" dirty="0"/>
              <a:t>Durch die Einführung auf Probe kann das System optimiert und reif gemacht, oder wieder eingestellt werden. (</a:t>
            </a:r>
            <a:r>
              <a:rPr lang="de-CH" i="1" dirty="0"/>
              <a:t>Evaluation u. Weiterentwicklung</a:t>
            </a:r>
            <a:r>
              <a:rPr lang="de-CH" dirty="0"/>
              <a:t>)</a:t>
            </a:r>
          </a:p>
          <a:p>
            <a:r>
              <a:rPr lang="de-CH" b="1" dirty="0"/>
              <a:t>FAZIT: </a:t>
            </a:r>
            <a:r>
              <a:rPr lang="de-CH" dirty="0"/>
              <a:t>Wertschätzung der Basis, Förderung der Spitze. (</a:t>
            </a:r>
            <a:r>
              <a:rPr lang="de-CH" i="1" dirty="0"/>
              <a:t>Motivation und Qualitätssteigerung</a:t>
            </a:r>
            <a:r>
              <a:rPr lang="de-CH" dirty="0"/>
              <a:t>)</a:t>
            </a:r>
          </a:p>
        </p:txBody>
      </p:sp>
      <p:sp>
        <p:nvSpPr>
          <p:cNvPr id="3" name="Untertitel 2">
            <a:extLst>
              <a:ext uri="{FF2B5EF4-FFF2-40B4-BE49-F238E27FC236}">
                <a16:creationId xmlns:a16="http://schemas.microsoft.com/office/drawing/2014/main" id="{BF1F81EE-FAAC-4A28-B0E7-AD55332D9B4A}"/>
              </a:ext>
            </a:extLst>
          </p:cNvPr>
          <p:cNvSpPr>
            <a:spLocks noGrp="1"/>
          </p:cNvSpPr>
          <p:nvPr>
            <p:ph type="subTitle" idx="13"/>
          </p:nvPr>
        </p:nvSpPr>
        <p:spPr/>
        <p:txBody>
          <a:bodyPr/>
          <a:lstStyle/>
          <a:p>
            <a:r>
              <a:rPr lang="de-CH" dirty="0"/>
              <a:t>2-Liga-System</a:t>
            </a:r>
          </a:p>
          <a:p>
            <a:endParaRPr lang="de-CH" dirty="0"/>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p:txBody>
          <a:bodyPr wrap="square">
            <a:normAutofit/>
          </a:bodyPr>
          <a:lstStyle/>
          <a:p>
            <a:r>
              <a:rPr lang="de-CH" sz="2800" dirty="0"/>
              <a:t>9. Projekte</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p:txBody>
          <a:bodyPr/>
          <a:lstStyle/>
          <a:p>
            <a:r>
              <a:rPr lang="de-CH" dirty="0"/>
              <a:t>Präsidentenkonferenz 2025</a:t>
            </a:r>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p:txBody>
          <a:bodyPr/>
          <a:lstStyle/>
          <a:p>
            <a:fld id="{9B27D4C7-81E0-421A-BC04-9E78EB3959F5}" type="slidenum">
              <a:rPr lang="de-CH" smtClean="0"/>
              <a:pPr/>
              <a:t>50</a:t>
            </a:fld>
            <a:endParaRPr lang="de-CH"/>
          </a:p>
        </p:txBody>
      </p:sp>
      <p:pic>
        <p:nvPicPr>
          <p:cNvPr id="8" name="Grafik 7">
            <a:extLst>
              <a:ext uri="{FF2B5EF4-FFF2-40B4-BE49-F238E27FC236}">
                <a16:creationId xmlns:a16="http://schemas.microsoft.com/office/drawing/2014/main" id="{BD7C4B60-D905-2912-E6B4-37528716C940}"/>
              </a:ext>
            </a:extLst>
          </p:cNvPr>
          <p:cNvPicPr>
            <a:picLocks noChangeAspect="1"/>
          </p:cNvPicPr>
          <p:nvPr/>
        </p:nvPicPr>
        <p:blipFill>
          <a:blip r:embed="rId2"/>
          <a:stretch>
            <a:fillRect/>
          </a:stretch>
        </p:blipFill>
        <p:spPr>
          <a:xfrm>
            <a:off x="7624515" y="1720515"/>
            <a:ext cx="581010" cy="553343"/>
          </a:xfrm>
          <a:prstGeom prst="rect">
            <a:avLst/>
          </a:prstGeom>
        </p:spPr>
      </p:pic>
      <p:pic>
        <p:nvPicPr>
          <p:cNvPr id="9" name="Grafik 8">
            <a:extLst>
              <a:ext uri="{FF2B5EF4-FFF2-40B4-BE49-F238E27FC236}">
                <a16:creationId xmlns:a16="http://schemas.microsoft.com/office/drawing/2014/main" id="{CC23FDCA-836A-CDCD-D6E3-B6A49313FCF2}"/>
              </a:ext>
            </a:extLst>
          </p:cNvPr>
          <p:cNvPicPr>
            <a:picLocks noChangeAspect="1"/>
          </p:cNvPicPr>
          <p:nvPr/>
        </p:nvPicPr>
        <p:blipFill>
          <a:blip r:embed="rId3"/>
          <a:stretch>
            <a:fillRect/>
          </a:stretch>
        </p:blipFill>
        <p:spPr>
          <a:xfrm>
            <a:off x="7681223" y="2841821"/>
            <a:ext cx="569791" cy="493819"/>
          </a:xfrm>
          <a:prstGeom prst="rect">
            <a:avLst/>
          </a:prstGeom>
        </p:spPr>
      </p:pic>
      <p:pic>
        <p:nvPicPr>
          <p:cNvPr id="10" name="Grafik 9">
            <a:extLst>
              <a:ext uri="{FF2B5EF4-FFF2-40B4-BE49-F238E27FC236}">
                <a16:creationId xmlns:a16="http://schemas.microsoft.com/office/drawing/2014/main" id="{BAF4799D-B817-F394-55E3-4672C3A1A842}"/>
              </a:ext>
            </a:extLst>
          </p:cNvPr>
          <p:cNvPicPr>
            <a:picLocks noChangeAspect="1"/>
          </p:cNvPicPr>
          <p:nvPr/>
        </p:nvPicPr>
        <p:blipFill>
          <a:blip r:embed="rId4"/>
          <a:stretch>
            <a:fillRect/>
          </a:stretch>
        </p:blipFill>
        <p:spPr>
          <a:xfrm>
            <a:off x="7685278" y="3754640"/>
            <a:ext cx="565736" cy="532844"/>
          </a:xfrm>
          <a:prstGeom prst="rect">
            <a:avLst/>
          </a:prstGeom>
        </p:spPr>
      </p:pic>
      <p:pic>
        <p:nvPicPr>
          <p:cNvPr id="11" name="Grafik 10">
            <a:extLst>
              <a:ext uri="{FF2B5EF4-FFF2-40B4-BE49-F238E27FC236}">
                <a16:creationId xmlns:a16="http://schemas.microsoft.com/office/drawing/2014/main" id="{94FC43B2-ED14-EFA7-E9E8-BFD7BC4BBC2A}"/>
              </a:ext>
            </a:extLst>
          </p:cNvPr>
          <p:cNvPicPr>
            <a:picLocks noChangeAspect="1"/>
          </p:cNvPicPr>
          <p:nvPr/>
        </p:nvPicPr>
        <p:blipFill>
          <a:blip r:embed="rId5"/>
          <a:stretch>
            <a:fillRect/>
          </a:stretch>
        </p:blipFill>
        <p:spPr>
          <a:xfrm>
            <a:off x="7675413" y="5020228"/>
            <a:ext cx="530112" cy="532844"/>
          </a:xfrm>
          <a:prstGeom prst="rect">
            <a:avLst/>
          </a:prstGeom>
        </p:spPr>
      </p:pic>
      <p:pic>
        <p:nvPicPr>
          <p:cNvPr id="13" name="Grafik 12">
            <a:extLst>
              <a:ext uri="{FF2B5EF4-FFF2-40B4-BE49-F238E27FC236}">
                <a16:creationId xmlns:a16="http://schemas.microsoft.com/office/drawing/2014/main" id="{614E2F95-ADCD-5D17-3104-B9C25AB0802E}"/>
              </a:ext>
            </a:extLst>
          </p:cNvPr>
          <p:cNvPicPr>
            <a:picLocks noChangeAspect="1"/>
          </p:cNvPicPr>
          <p:nvPr/>
        </p:nvPicPr>
        <p:blipFill>
          <a:blip r:embed="rId6"/>
          <a:stretch>
            <a:fillRect/>
          </a:stretch>
        </p:blipFill>
        <p:spPr>
          <a:xfrm>
            <a:off x="7106399" y="5992477"/>
            <a:ext cx="497397" cy="455948"/>
          </a:xfrm>
          <a:prstGeom prst="rect">
            <a:avLst/>
          </a:prstGeom>
          <a:ln w="19050">
            <a:solidFill>
              <a:schemeClr val="bg2">
                <a:lumMod val="10000"/>
              </a:schemeClr>
            </a:solidFill>
          </a:ln>
        </p:spPr>
      </p:pic>
      <p:pic>
        <p:nvPicPr>
          <p:cNvPr id="14" name="Grafik 13">
            <a:extLst>
              <a:ext uri="{FF2B5EF4-FFF2-40B4-BE49-F238E27FC236}">
                <a16:creationId xmlns:a16="http://schemas.microsoft.com/office/drawing/2014/main" id="{4FD5DE3E-2DEC-0D79-3071-CC4509179EE5}"/>
              </a:ext>
            </a:extLst>
          </p:cNvPr>
          <p:cNvPicPr>
            <a:picLocks noChangeAspect="1"/>
          </p:cNvPicPr>
          <p:nvPr/>
        </p:nvPicPr>
        <p:blipFill>
          <a:blip r:embed="rId7"/>
          <a:stretch>
            <a:fillRect/>
          </a:stretch>
        </p:blipFill>
        <p:spPr>
          <a:xfrm>
            <a:off x="7668905" y="5973894"/>
            <a:ext cx="565736" cy="500278"/>
          </a:xfrm>
          <a:prstGeom prst="rect">
            <a:avLst/>
          </a:prstGeom>
        </p:spPr>
      </p:pic>
    </p:spTree>
    <p:extLst>
      <p:ext uri="{BB962C8B-B14F-4D97-AF65-F5344CB8AC3E}">
        <p14:creationId xmlns:p14="http://schemas.microsoft.com/office/powerpoint/2010/main" val="27097927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592FF0F-9F77-4F82-85B0-65F93E9367A7}"/>
              </a:ext>
            </a:extLst>
          </p:cNvPr>
          <p:cNvSpPr>
            <a:spLocks noGrp="1"/>
          </p:cNvSpPr>
          <p:nvPr>
            <p:ph idx="1"/>
          </p:nvPr>
        </p:nvSpPr>
        <p:spPr>
          <a:xfrm>
            <a:off x="413540" y="1571350"/>
            <a:ext cx="8351519" cy="4877075"/>
          </a:xfrm>
        </p:spPr>
        <p:txBody>
          <a:bodyPr/>
          <a:lstStyle/>
          <a:p>
            <a:r>
              <a:rPr lang="de-DE" dirty="0"/>
              <a:t>Jugendförderung</a:t>
            </a:r>
          </a:p>
          <a:p>
            <a:pPr lvl="1"/>
            <a:r>
              <a:rPr lang="de-DE" dirty="0"/>
              <a:t>Kurs- und Ausbildungsangebot für Jugendliche bis zum 22. Altersjahr</a:t>
            </a:r>
          </a:p>
          <a:p>
            <a:pPr lvl="1"/>
            <a:r>
              <a:rPr lang="de-DE" dirty="0"/>
              <a:t>Jugend-Cup in Verbindung mit der SKG SM aller Rassen</a:t>
            </a:r>
          </a:p>
          <a:p>
            <a:pPr marL="0" indent="0">
              <a:buNone/>
            </a:pPr>
            <a:endParaRPr lang="de-DE" dirty="0"/>
          </a:p>
          <a:p>
            <a:pPr marL="0" indent="0">
              <a:buNone/>
            </a:pPr>
            <a:endParaRPr lang="de-CH" dirty="0"/>
          </a:p>
        </p:txBody>
      </p:sp>
      <p:sp>
        <p:nvSpPr>
          <p:cNvPr id="3" name="Untertitel 2">
            <a:extLst>
              <a:ext uri="{FF2B5EF4-FFF2-40B4-BE49-F238E27FC236}">
                <a16:creationId xmlns:a16="http://schemas.microsoft.com/office/drawing/2014/main" id="{BF1F81EE-FAAC-4A28-B0E7-AD55332D9B4A}"/>
              </a:ext>
            </a:extLst>
          </p:cNvPr>
          <p:cNvSpPr>
            <a:spLocks noGrp="1"/>
          </p:cNvSpPr>
          <p:nvPr>
            <p:ph type="subTitle" idx="13"/>
          </p:nvPr>
        </p:nvSpPr>
        <p:spPr/>
        <p:txBody>
          <a:bodyPr/>
          <a:lstStyle/>
          <a:p>
            <a:r>
              <a:rPr lang="de-DE" dirty="0"/>
              <a:t>Jugendförderung</a:t>
            </a:r>
            <a:endParaRPr lang="de-CH" dirty="0"/>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p:txBody>
          <a:bodyPr wrap="square">
            <a:normAutofit/>
          </a:bodyPr>
          <a:lstStyle/>
          <a:p>
            <a:r>
              <a:rPr lang="de-CH" sz="2800" dirty="0"/>
              <a:t>9. Projekte</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p:txBody>
          <a:bodyPr/>
          <a:lstStyle/>
          <a:p>
            <a:fld id="{9B27D4C7-81E0-421A-BC04-9E78EB3959F5}" type="slidenum">
              <a:rPr lang="de-CH" smtClean="0"/>
              <a:pPr/>
              <a:t>51</a:t>
            </a:fld>
            <a:endParaRPr lang="de-CH"/>
          </a:p>
        </p:txBody>
      </p:sp>
      <p:pic>
        <p:nvPicPr>
          <p:cNvPr id="9" name="Grafik 8">
            <a:extLst>
              <a:ext uri="{FF2B5EF4-FFF2-40B4-BE49-F238E27FC236}">
                <a16:creationId xmlns:a16="http://schemas.microsoft.com/office/drawing/2014/main" id="{767E674C-BA40-4D98-9E43-987228018BB5}"/>
              </a:ext>
            </a:extLst>
          </p:cNvPr>
          <p:cNvPicPr>
            <a:picLocks noChangeAspect="1"/>
          </p:cNvPicPr>
          <p:nvPr/>
        </p:nvPicPr>
        <p:blipFill>
          <a:blip r:embed="rId2"/>
          <a:stretch>
            <a:fillRect/>
          </a:stretch>
        </p:blipFill>
        <p:spPr>
          <a:xfrm>
            <a:off x="3502971" y="3259317"/>
            <a:ext cx="2151557" cy="3105549"/>
          </a:xfrm>
          <a:prstGeom prst="rect">
            <a:avLst/>
          </a:prstGeom>
        </p:spPr>
      </p:pic>
    </p:spTree>
    <p:extLst>
      <p:ext uri="{BB962C8B-B14F-4D97-AF65-F5344CB8AC3E}">
        <p14:creationId xmlns:p14="http://schemas.microsoft.com/office/powerpoint/2010/main" val="17623711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B4AA6-1C65-08E0-BE03-53B90F35A7EE}"/>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AEFE94CC-6F2C-9883-0634-6AE3A1C36A97}"/>
              </a:ext>
            </a:extLst>
          </p:cNvPr>
          <p:cNvSpPr>
            <a:spLocks noGrp="1"/>
          </p:cNvSpPr>
          <p:nvPr>
            <p:ph idx="1"/>
          </p:nvPr>
        </p:nvSpPr>
        <p:spPr>
          <a:xfrm>
            <a:off x="396239" y="1571351"/>
            <a:ext cx="8351519" cy="2557590"/>
          </a:xfrm>
        </p:spPr>
        <p:txBody>
          <a:bodyPr/>
          <a:lstStyle/>
          <a:p>
            <a:r>
              <a:rPr lang="de-DE" dirty="0"/>
              <a:t>Gebrauchshund</a:t>
            </a:r>
          </a:p>
          <a:p>
            <a:pPr lvl="1"/>
            <a:r>
              <a:rPr lang="de-DE" dirty="0"/>
              <a:t>Im Bereich Gebrauchshund wurde im letzten Jahr die Zusammenarbeit der diensthundehaltenden Behörden, der Sicherheitsfirmen, der Gebrauchshunde-Rassenklubs und der TKGS intensiviert.</a:t>
            </a:r>
          </a:p>
          <a:p>
            <a:pPr lvl="2"/>
            <a:r>
              <a:rPr lang="de-DE" dirty="0"/>
              <a:t>Zuchtausrichtung der Gebrauchshunderassen</a:t>
            </a:r>
          </a:p>
          <a:p>
            <a:pPr lvl="2"/>
            <a:r>
              <a:rPr lang="de-DE" dirty="0"/>
              <a:t>Definition von Schutzdienst und dessen Notwendigkeit</a:t>
            </a:r>
          </a:p>
          <a:p>
            <a:pPr marL="0" indent="0">
              <a:buNone/>
            </a:pPr>
            <a:endParaRPr lang="de-DE" dirty="0"/>
          </a:p>
          <a:p>
            <a:pPr marL="0" indent="0">
              <a:buNone/>
            </a:pPr>
            <a:endParaRPr lang="de-CH" dirty="0"/>
          </a:p>
        </p:txBody>
      </p:sp>
      <p:sp>
        <p:nvSpPr>
          <p:cNvPr id="3" name="Untertitel 2">
            <a:extLst>
              <a:ext uri="{FF2B5EF4-FFF2-40B4-BE49-F238E27FC236}">
                <a16:creationId xmlns:a16="http://schemas.microsoft.com/office/drawing/2014/main" id="{EF08D5EC-2B95-B946-BC55-ABC4A7A45ABC}"/>
              </a:ext>
            </a:extLst>
          </p:cNvPr>
          <p:cNvSpPr>
            <a:spLocks noGrp="1"/>
          </p:cNvSpPr>
          <p:nvPr>
            <p:ph type="subTitle" idx="13"/>
          </p:nvPr>
        </p:nvSpPr>
        <p:spPr/>
        <p:txBody>
          <a:bodyPr/>
          <a:lstStyle/>
          <a:p>
            <a:r>
              <a:rPr lang="de-DE" dirty="0"/>
              <a:t>Gebrauchshund</a:t>
            </a:r>
            <a:endParaRPr lang="de-CH" dirty="0"/>
          </a:p>
        </p:txBody>
      </p:sp>
      <p:sp>
        <p:nvSpPr>
          <p:cNvPr id="4" name="Titel 3">
            <a:extLst>
              <a:ext uri="{FF2B5EF4-FFF2-40B4-BE49-F238E27FC236}">
                <a16:creationId xmlns:a16="http://schemas.microsoft.com/office/drawing/2014/main" id="{0192698A-968B-0D11-E4CF-412D416851A7}"/>
              </a:ext>
            </a:extLst>
          </p:cNvPr>
          <p:cNvSpPr>
            <a:spLocks noGrp="1"/>
          </p:cNvSpPr>
          <p:nvPr>
            <p:ph type="ctrTitle"/>
          </p:nvPr>
        </p:nvSpPr>
        <p:spPr/>
        <p:txBody>
          <a:bodyPr wrap="square">
            <a:normAutofit/>
          </a:bodyPr>
          <a:lstStyle/>
          <a:p>
            <a:r>
              <a:rPr lang="de-CH" sz="2800" dirty="0"/>
              <a:t>9. Projekte</a:t>
            </a:r>
          </a:p>
        </p:txBody>
      </p:sp>
      <p:sp>
        <p:nvSpPr>
          <p:cNvPr id="5" name="Datumsplatzhalter 4">
            <a:extLst>
              <a:ext uri="{FF2B5EF4-FFF2-40B4-BE49-F238E27FC236}">
                <a16:creationId xmlns:a16="http://schemas.microsoft.com/office/drawing/2014/main" id="{8B823FA7-AC39-622E-F5A0-337B3FDE9A1D}"/>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75F5FA8A-8421-7299-AE7D-A6DEF546F87B}"/>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70D53339-F384-302D-C2CD-14E4B10F62CE}"/>
              </a:ext>
            </a:extLst>
          </p:cNvPr>
          <p:cNvSpPr>
            <a:spLocks noGrp="1"/>
          </p:cNvSpPr>
          <p:nvPr>
            <p:ph type="sldNum" sz="quarter" idx="4"/>
          </p:nvPr>
        </p:nvSpPr>
        <p:spPr/>
        <p:txBody>
          <a:bodyPr/>
          <a:lstStyle/>
          <a:p>
            <a:fld id="{9B27D4C7-81E0-421A-BC04-9E78EB3959F5}" type="slidenum">
              <a:rPr lang="de-CH" smtClean="0"/>
              <a:pPr/>
              <a:t>52</a:t>
            </a:fld>
            <a:endParaRPr lang="de-CH"/>
          </a:p>
        </p:txBody>
      </p:sp>
      <p:pic>
        <p:nvPicPr>
          <p:cNvPr id="9" name="Grafik 8">
            <a:extLst>
              <a:ext uri="{FF2B5EF4-FFF2-40B4-BE49-F238E27FC236}">
                <a16:creationId xmlns:a16="http://schemas.microsoft.com/office/drawing/2014/main" id="{22092D10-0C63-6D82-5B87-0C687BD9C557}"/>
              </a:ext>
            </a:extLst>
          </p:cNvPr>
          <p:cNvPicPr>
            <a:picLocks noChangeAspect="1"/>
          </p:cNvPicPr>
          <p:nvPr/>
        </p:nvPicPr>
        <p:blipFill>
          <a:blip r:embed="rId2"/>
          <a:stretch>
            <a:fillRect/>
          </a:stretch>
        </p:blipFill>
        <p:spPr>
          <a:xfrm>
            <a:off x="-2" y="4158736"/>
            <a:ext cx="9144000" cy="2410742"/>
          </a:xfrm>
          <a:prstGeom prst="rect">
            <a:avLst/>
          </a:prstGeom>
        </p:spPr>
      </p:pic>
    </p:spTree>
    <p:extLst>
      <p:ext uri="{BB962C8B-B14F-4D97-AF65-F5344CB8AC3E}">
        <p14:creationId xmlns:p14="http://schemas.microsoft.com/office/powerpoint/2010/main" val="27976193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592FF0F-9F77-4F82-85B0-65F93E9367A7}"/>
              </a:ext>
            </a:extLst>
          </p:cNvPr>
          <p:cNvSpPr>
            <a:spLocks noGrp="1"/>
          </p:cNvSpPr>
          <p:nvPr>
            <p:ph idx="1"/>
          </p:nvPr>
        </p:nvSpPr>
        <p:spPr/>
        <p:txBody>
          <a:bodyPr/>
          <a:lstStyle/>
          <a:p>
            <a:pPr marL="0" indent="0">
              <a:buNone/>
            </a:pPr>
            <a:endParaRPr lang="de-CH" dirty="0"/>
          </a:p>
        </p:txBody>
      </p:sp>
      <p:sp>
        <p:nvSpPr>
          <p:cNvPr id="3" name="Untertitel 2">
            <a:extLst>
              <a:ext uri="{FF2B5EF4-FFF2-40B4-BE49-F238E27FC236}">
                <a16:creationId xmlns:a16="http://schemas.microsoft.com/office/drawing/2014/main" id="{BF1F81EE-FAAC-4A28-B0E7-AD55332D9B4A}"/>
              </a:ext>
            </a:extLst>
          </p:cNvPr>
          <p:cNvSpPr>
            <a:spLocks noGrp="1"/>
          </p:cNvSpPr>
          <p:nvPr>
            <p:ph type="subTitle" idx="13"/>
          </p:nvPr>
        </p:nvSpPr>
        <p:spPr/>
        <p:txBody>
          <a:bodyPr/>
          <a:lstStyle/>
          <a:p>
            <a:r>
              <a:rPr lang="de-DE" dirty="0"/>
              <a:t>Veranstaltungen</a:t>
            </a:r>
            <a:endParaRPr lang="de-CH" dirty="0"/>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p:txBody>
          <a:bodyPr wrap="square">
            <a:normAutofit/>
          </a:bodyPr>
          <a:lstStyle/>
          <a:p>
            <a:r>
              <a:rPr lang="de-CH" sz="2800" dirty="0"/>
              <a:t>10. Verschiedenes / Umfrage</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p:txBody>
          <a:bodyPr/>
          <a:lstStyle/>
          <a:p>
            <a:fld id="{9B27D4C7-81E0-421A-BC04-9E78EB3959F5}" type="slidenum">
              <a:rPr lang="de-CH" smtClean="0"/>
              <a:pPr/>
              <a:t>53</a:t>
            </a:fld>
            <a:endParaRPr lang="de-CH"/>
          </a:p>
        </p:txBody>
      </p:sp>
      <p:pic>
        <p:nvPicPr>
          <p:cNvPr id="9" name="Grafik 8">
            <a:extLst>
              <a:ext uri="{FF2B5EF4-FFF2-40B4-BE49-F238E27FC236}">
                <a16:creationId xmlns:a16="http://schemas.microsoft.com/office/drawing/2014/main" id="{4585BDC6-41C7-174B-B2EE-B35630837F4A}"/>
              </a:ext>
            </a:extLst>
          </p:cNvPr>
          <p:cNvPicPr>
            <a:picLocks noChangeAspect="1"/>
          </p:cNvPicPr>
          <p:nvPr/>
        </p:nvPicPr>
        <p:blipFill>
          <a:blip r:embed="rId2"/>
          <a:stretch>
            <a:fillRect/>
          </a:stretch>
        </p:blipFill>
        <p:spPr>
          <a:xfrm>
            <a:off x="394636" y="1571350"/>
            <a:ext cx="8386687" cy="3133385"/>
          </a:xfrm>
          <a:prstGeom prst="rect">
            <a:avLst/>
          </a:prstGeom>
        </p:spPr>
      </p:pic>
    </p:spTree>
    <p:extLst>
      <p:ext uri="{BB962C8B-B14F-4D97-AF65-F5344CB8AC3E}">
        <p14:creationId xmlns:p14="http://schemas.microsoft.com/office/powerpoint/2010/main" val="10440398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F3A4E-60B2-4B67-99D6-E216EC9406A9}"/>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AE828258-4156-F575-1E23-6A0F8059A7A0}"/>
              </a:ext>
            </a:extLst>
          </p:cNvPr>
          <p:cNvSpPr>
            <a:spLocks noGrp="1"/>
          </p:cNvSpPr>
          <p:nvPr>
            <p:ph idx="1"/>
          </p:nvPr>
        </p:nvSpPr>
        <p:spPr/>
        <p:txBody>
          <a:bodyPr/>
          <a:lstStyle/>
          <a:p>
            <a:r>
              <a:rPr lang="de-DE" dirty="0"/>
              <a:t>SKG-SM 2025 aller Rassen</a:t>
            </a:r>
          </a:p>
          <a:p>
            <a:r>
              <a:rPr lang="de-DE" dirty="0"/>
              <a:t>DKGS 2027 (Samstag den 20.02.2027)</a:t>
            </a:r>
          </a:p>
          <a:p>
            <a:r>
              <a:rPr lang="de-DE" dirty="0"/>
              <a:t>TKGS 2027</a:t>
            </a:r>
          </a:p>
          <a:p>
            <a:r>
              <a:rPr lang="de-DE"/>
              <a:t>SKG-Präsidium</a:t>
            </a:r>
            <a:endParaRPr lang="de-CH" dirty="0"/>
          </a:p>
        </p:txBody>
      </p:sp>
      <p:sp>
        <p:nvSpPr>
          <p:cNvPr id="3" name="Untertitel 2">
            <a:extLst>
              <a:ext uri="{FF2B5EF4-FFF2-40B4-BE49-F238E27FC236}">
                <a16:creationId xmlns:a16="http://schemas.microsoft.com/office/drawing/2014/main" id="{85B795B5-CFAF-E9CB-52C4-9243C7538994}"/>
              </a:ext>
            </a:extLst>
          </p:cNvPr>
          <p:cNvSpPr>
            <a:spLocks noGrp="1"/>
          </p:cNvSpPr>
          <p:nvPr>
            <p:ph type="subTitle" idx="13"/>
          </p:nvPr>
        </p:nvSpPr>
        <p:spPr/>
        <p:txBody>
          <a:bodyPr/>
          <a:lstStyle/>
          <a:p>
            <a:r>
              <a:rPr lang="de-DE" dirty="0"/>
              <a:t>Veranstaltungen</a:t>
            </a:r>
            <a:endParaRPr lang="de-CH" dirty="0"/>
          </a:p>
        </p:txBody>
      </p:sp>
      <p:sp>
        <p:nvSpPr>
          <p:cNvPr id="4" name="Titel 3">
            <a:extLst>
              <a:ext uri="{FF2B5EF4-FFF2-40B4-BE49-F238E27FC236}">
                <a16:creationId xmlns:a16="http://schemas.microsoft.com/office/drawing/2014/main" id="{8DDC66D2-578C-C5D3-19B8-B86C2E45B2F3}"/>
              </a:ext>
            </a:extLst>
          </p:cNvPr>
          <p:cNvSpPr>
            <a:spLocks noGrp="1"/>
          </p:cNvSpPr>
          <p:nvPr>
            <p:ph type="ctrTitle"/>
          </p:nvPr>
        </p:nvSpPr>
        <p:spPr/>
        <p:txBody>
          <a:bodyPr wrap="square">
            <a:normAutofit/>
          </a:bodyPr>
          <a:lstStyle/>
          <a:p>
            <a:r>
              <a:rPr lang="de-CH" sz="2800" dirty="0"/>
              <a:t>10. Verschiedenes / Umfrage</a:t>
            </a:r>
          </a:p>
        </p:txBody>
      </p:sp>
      <p:sp>
        <p:nvSpPr>
          <p:cNvPr id="5" name="Datumsplatzhalter 4">
            <a:extLst>
              <a:ext uri="{FF2B5EF4-FFF2-40B4-BE49-F238E27FC236}">
                <a16:creationId xmlns:a16="http://schemas.microsoft.com/office/drawing/2014/main" id="{DC4EA8CE-AF54-AADC-60FF-5C4476DD1B8F}"/>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85D65491-1146-B3F3-ADC3-C19638F7D324}"/>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9A783FBE-5984-1422-8BCD-E9189FF5601A}"/>
              </a:ext>
            </a:extLst>
          </p:cNvPr>
          <p:cNvSpPr>
            <a:spLocks noGrp="1"/>
          </p:cNvSpPr>
          <p:nvPr>
            <p:ph type="sldNum" sz="quarter" idx="4"/>
          </p:nvPr>
        </p:nvSpPr>
        <p:spPr/>
        <p:txBody>
          <a:bodyPr/>
          <a:lstStyle/>
          <a:p>
            <a:fld id="{9B27D4C7-81E0-421A-BC04-9E78EB3959F5}" type="slidenum">
              <a:rPr lang="de-CH" smtClean="0"/>
              <a:pPr/>
              <a:t>54</a:t>
            </a:fld>
            <a:endParaRPr lang="de-CH"/>
          </a:p>
        </p:txBody>
      </p:sp>
    </p:spTree>
    <p:extLst>
      <p:ext uri="{BB962C8B-B14F-4D97-AF65-F5344CB8AC3E}">
        <p14:creationId xmlns:p14="http://schemas.microsoft.com/office/powerpoint/2010/main" val="35586195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194A9-AA62-A177-9C3F-AC370C12A44C}"/>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1281D261-B7CF-1863-9969-27FB1EFCBD1E}"/>
              </a:ext>
            </a:extLst>
          </p:cNvPr>
          <p:cNvSpPr>
            <a:spLocks noGrp="1"/>
          </p:cNvSpPr>
          <p:nvPr>
            <p:ph idx="1"/>
          </p:nvPr>
        </p:nvSpPr>
        <p:spPr/>
        <p:txBody>
          <a:bodyPr/>
          <a:lstStyle/>
          <a:p>
            <a:r>
              <a:rPr lang="de-DE" dirty="0"/>
              <a:t>Am 30.07.2025 hat uns nachfolgender Antrag erreicht.</a:t>
            </a:r>
            <a:endParaRPr lang="de-CH" dirty="0"/>
          </a:p>
        </p:txBody>
      </p:sp>
      <p:sp>
        <p:nvSpPr>
          <p:cNvPr id="3" name="Untertitel 2">
            <a:extLst>
              <a:ext uri="{FF2B5EF4-FFF2-40B4-BE49-F238E27FC236}">
                <a16:creationId xmlns:a16="http://schemas.microsoft.com/office/drawing/2014/main" id="{8B9B791E-6A68-F761-11FF-E4DC7434CC4A}"/>
              </a:ext>
            </a:extLst>
          </p:cNvPr>
          <p:cNvSpPr>
            <a:spLocks noGrp="1"/>
          </p:cNvSpPr>
          <p:nvPr>
            <p:ph type="subTitle" idx="13"/>
          </p:nvPr>
        </p:nvSpPr>
        <p:spPr/>
        <p:txBody>
          <a:bodyPr/>
          <a:lstStyle/>
          <a:p>
            <a:r>
              <a:rPr lang="de-DE" dirty="0"/>
              <a:t>Antrag </a:t>
            </a:r>
            <a:endParaRPr lang="de-CH" dirty="0"/>
          </a:p>
        </p:txBody>
      </p:sp>
      <p:sp>
        <p:nvSpPr>
          <p:cNvPr id="4" name="Titel 3">
            <a:extLst>
              <a:ext uri="{FF2B5EF4-FFF2-40B4-BE49-F238E27FC236}">
                <a16:creationId xmlns:a16="http://schemas.microsoft.com/office/drawing/2014/main" id="{A627CBEB-F8A9-9382-45AC-DE79DC4FE9A5}"/>
              </a:ext>
            </a:extLst>
          </p:cNvPr>
          <p:cNvSpPr>
            <a:spLocks noGrp="1"/>
          </p:cNvSpPr>
          <p:nvPr>
            <p:ph type="ctrTitle"/>
          </p:nvPr>
        </p:nvSpPr>
        <p:spPr/>
        <p:txBody>
          <a:bodyPr wrap="square">
            <a:normAutofit/>
          </a:bodyPr>
          <a:lstStyle/>
          <a:p>
            <a:r>
              <a:rPr lang="de-CH" sz="2800" dirty="0"/>
              <a:t>10. Verschiedenes / Umfrage</a:t>
            </a:r>
          </a:p>
        </p:txBody>
      </p:sp>
      <p:sp>
        <p:nvSpPr>
          <p:cNvPr id="5" name="Datumsplatzhalter 4">
            <a:extLst>
              <a:ext uri="{FF2B5EF4-FFF2-40B4-BE49-F238E27FC236}">
                <a16:creationId xmlns:a16="http://schemas.microsoft.com/office/drawing/2014/main" id="{CCBA82F4-A551-4052-19FC-0DE3D27D808E}"/>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9C83BA66-1523-C8E6-E4F0-67EDCF37CAD3}"/>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02BD63C8-1EAE-2ED6-1335-A9B1391FF337}"/>
              </a:ext>
            </a:extLst>
          </p:cNvPr>
          <p:cNvSpPr>
            <a:spLocks noGrp="1"/>
          </p:cNvSpPr>
          <p:nvPr>
            <p:ph type="sldNum" sz="quarter" idx="4"/>
          </p:nvPr>
        </p:nvSpPr>
        <p:spPr/>
        <p:txBody>
          <a:bodyPr/>
          <a:lstStyle/>
          <a:p>
            <a:fld id="{9B27D4C7-81E0-421A-BC04-9E78EB3959F5}" type="slidenum">
              <a:rPr lang="de-CH" smtClean="0"/>
              <a:pPr/>
              <a:t>55</a:t>
            </a:fld>
            <a:endParaRPr lang="de-CH"/>
          </a:p>
        </p:txBody>
      </p:sp>
      <p:pic>
        <p:nvPicPr>
          <p:cNvPr id="9" name="Grafik 8">
            <a:extLst>
              <a:ext uri="{FF2B5EF4-FFF2-40B4-BE49-F238E27FC236}">
                <a16:creationId xmlns:a16="http://schemas.microsoft.com/office/drawing/2014/main" id="{8C4CDD67-6053-C5FA-AA6D-6C4540BD1AB6}"/>
              </a:ext>
            </a:extLst>
          </p:cNvPr>
          <p:cNvPicPr>
            <a:picLocks noChangeAspect="1"/>
          </p:cNvPicPr>
          <p:nvPr/>
        </p:nvPicPr>
        <p:blipFill>
          <a:blip r:embed="rId2"/>
          <a:stretch>
            <a:fillRect/>
          </a:stretch>
        </p:blipFill>
        <p:spPr>
          <a:xfrm>
            <a:off x="3159632" y="2090959"/>
            <a:ext cx="2824732" cy="4576713"/>
          </a:xfrm>
          <a:prstGeom prst="rect">
            <a:avLst/>
          </a:prstGeom>
        </p:spPr>
      </p:pic>
    </p:spTree>
    <p:extLst>
      <p:ext uri="{BB962C8B-B14F-4D97-AF65-F5344CB8AC3E}">
        <p14:creationId xmlns:p14="http://schemas.microsoft.com/office/powerpoint/2010/main" val="36390709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elen Dank Für Ihre Aufmerksamkeit-Bilder: Stock-Fotos &amp; -Videos. | Adobe  Stock">
            <a:extLst>
              <a:ext uri="{FF2B5EF4-FFF2-40B4-BE49-F238E27FC236}">
                <a16:creationId xmlns:a16="http://schemas.microsoft.com/office/drawing/2014/main" id="{E5DFE365-49AA-852C-9B13-60E48A310FE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413428" y="1630608"/>
            <a:ext cx="4317144" cy="2590287"/>
          </a:xfrm>
          <a:prstGeom prst="rect">
            <a:avLst/>
          </a:prstGeom>
          <a:solidFill>
            <a:srgbClr val="FFFFFF"/>
          </a:solidFill>
        </p:spPr>
      </p:pic>
      <p:sp>
        <p:nvSpPr>
          <p:cNvPr id="1031" name="Subtitle 2">
            <a:extLst>
              <a:ext uri="{FF2B5EF4-FFF2-40B4-BE49-F238E27FC236}">
                <a16:creationId xmlns:a16="http://schemas.microsoft.com/office/drawing/2014/main" id="{88EAB5C5-1E76-45CD-3BB8-35D20372E900}"/>
              </a:ext>
            </a:extLst>
          </p:cNvPr>
          <p:cNvSpPr>
            <a:spLocks noGrp="1"/>
          </p:cNvSpPr>
          <p:nvPr>
            <p:ph type="subTitle" idx="13"/>
          </p:nvPr>
        </p:nvSpPr>
        <p:spPr>
          <a:xfrm>
            <a:off x="396240" y="979974"/>
            <a:ext cx="8351520" cy="453648"/>
          </a:xfrm>
        </p:spPr>
        <p:txBody>
          <a:bodyPr/>
          <a:lstStyle/>
          <a:p>
            <a:endParaRPr lang="en-US"/>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a:xfrm>
            <a:off x="1609818" y="157550"/>
            <a:ext cx="5924366" cy="535531"/>
          </a:xfrm>
        </p:spPr>
        <p:txBody>
          <a:bodyPr anchor="ctr">
            <a:normAutofit/>
          </a:bodyPr>
          <a:lstStyle/>
          <a:p>
            <a:r>
              <a:rPr lang="de-CH"/>
              <a:t>11. Dank &amp; Schlusswort</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2"/>
          </p:nvPr>
        </p:nvSpPr>
        <p:spPr>
          <a:xfrm>
            <a:off x="396239" y="6569478"/>
            <a:ext cx="900000" cy="196389"/>
          </a:xfrm>
        </p:spPr>
        <p:txBody>
          <a:bodyPr anchor="ctr">
            <a:normAutofit/>
          </a:bodyPr>
          <a:lstStyle/>
          <a:p>
            <a:pPr>
              <a:lnSpc>
                <a:spcPct val="90000"/>
              </a:lnSpc>
              <a:spcAft>
                <a:spcPts val="600"/>
              </a:spcAft>
            </a:pPr>
            <a:r>
              <a:rPr lang="de-DE" sz="700"/>
              <a:t>21.08.2025</a:t>
            </a:r>
            <a:endParaRPr lang="de-CH" sz="700"/>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a:xfrm>
            <a:off x="1428750" y="6569478"/>
            <a:ext cx="6300000" cy="196389"/>
          </a:xfrm>
        </p:spPr>
        <p:txBody>
          <a:bodyPr anchor="ctr">
            <a:normAutofit/>
          </a:bodyPr>
          <a:lstStyle/>
          <a:p>
            <a:pPr>
              <a:lnSpc>
                <a:spcPct val="90000"/>
              </a:lnSpc>
              <a:spcAft>
                <a:spcPts val="600"/>
              </a:spcAft>
            </a:pPr>
            <a:r>
              <a:rPr lang="de-CH" sz="700"/>
              <a:t>Präsidentenkonferenz 2025</a:t>
            </a:r>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a:xfrm>
            <a:off x="7847761" y="6569478"/>
            <a:ext cx="900000" cy="196389"/>
          </a:xfrm>
        </p:spPr>
        <p:txBody>
          <a:bodyPr anchor="ctr">
            <a:normAutofit/>
          </a:bodyPr>
          <a:lstStyle/>
          <a:p>
            <a:pPr>
              <a:lnSpc>
                <a:spcPct val="90000"/>
              </a:lnSpc>
              <a:spcAft>
                <a:spcPts val="600"/>
              </a:spcAft>
            </a:pPr>
            <a:fld id="{9B27D4C7-81E0-421A-BC04-9E78EB3959F5}" type="slidenum">
              <a:rPr lang="de-CH" sz="700" smtClean="0"/>
              <a:pPr>
                <a:lnSpc>
                  <a:spcPct val="90000"/>
                </a:lnSpc>
                <a:spcAft>
                  <a:spcPts val="600"/>
                </a:spcAft>
              </a:pPr>
              <a:t>56</a:t>
            </a:fld>
            <a:endParaRPr lang="de-CH" sz="700"/>
          </a:p>
        </p:txBody>
      </p:sp>
      <p:pic>
        <p:nvPicPr>
          <p:cNvPr id="1028" name="Picture 4" descr="Zusammen sind wir stark (.pdf) - Lernstübchen">
            <a:extLst>
              <a:ext uri="{FF2B5EF4-FFF2-40B4-BE49-F238E27FC236}">
                <a16:creationId xmlns:a16="http://schemas.microsoft.com/office/drawing/2014/main" id="{CE691849-CFDC-E2AE-3051-A3358AB78E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5462" y="4657967"/>
            <a:ext cx="3453075" cy="1676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624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BF1F81EE-FAAC-4A28-B0E7-AD55332D9B4A}"/>
              </a:ext>
            </a:extLst>
          </p:cNvPr>
          <p:cNvSpPr>
            <a:spLocks noGrp="1"/>
          </p:cNvSpPr>
          <p:nvPr>
            <p:ph type="subTitle" idx="13"/>
          </p:nvPr>
        </p:nvSpPr>
        <p:spPr/>
        <p:txBody>
          <a:bodyPr/>
          <a:lstStyle/>
          <a:p>
            <a:r>
              <a:rPr lang="de-CH" dirty="0">
                <a:latin typeface="Arial Black" panose="020B0A04020102020204" pitchFamily="34" charset="0"/>
              </a:rPr>
              <a:t>Login</a:t>
            </a:r>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p:txBody>
          <a:bodyPr wrap="square">
            <a:noAutofit/>
          </a:bodyPr>
          <a:lstStyle/>
          <a:p>
            <a:r>
              <a:rPr lang="de-CH" sz="2800" dirty="0"/>
              <a:t>2. CaniPro</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p:txBody>
          <a:bodyPr/>
          <a:lstStyle/>
          <a:p>
            <a:r>
              <a:rPr lang="de-CH" dirty="0"/>
              <a:t>Conférence des </a:t>
            </a:r>
            <a:r>
              <a:rPr lang="de-CH" dirty="0" err="1"/>
              <a:t>présidents</a:t>
            </a:r>
            <a:r>
              <a:rPr lang="de-CH" dirty="0"/>
              <a:t> 2025</a:t>
            </a:r>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p:txBody>
          <a:bodyPr/>
          <a:lstStyle/>
          <a:p>
            <a:fld id="{9B27D4C7-81E0-421A-BC04-9E78EB3959F5}" type="slidenum">
              <a:rPr lang="de-CH" smtClean="0"/>
              <a:pPr/>
              <a:t>6</a:t>
            </a:fld>
            <a:endParaRPr lang="de-CH"/>
          </a:p>
        </p:txBody>
      </p:sp>
      <p:pic>
        <p:nvPicPr>
          <p:cNvPr id="9" name="Inhaltsplatzhalter 8">
            <a:extLst>
              <a:ext uri="{FF2B5EF4-FFF2-40B4-BE49-F238E27FC236}">
                <a16:creationId xmlns:a16="http://schemas.microsoft.com/office/drawing/2014/main" id="{4501F547-71ED-4103-B0F8-D4016B4E3A5F}"/>
              </a:ext>
            </a:extLst>
          </p:cNvPr>
          <p:cNvPicPr>
            <a:picLocks noGrp="1" noChangeAspect="1"/>
          </p:cNvPicPr>
          <p:nvPr>
            <p:ph idx="1"/>
          </p:nvPr>
        </p:nvPicPr>
        <p:blipFill>
          <a:blip r:embed="rId2"/>
          <a:stretch>
            <a:fillRect/>
          </a:stretch>
        </p:blipFill>
        <p:spPr>
          <a:xfrm>
            <a:off x="1566862" y="1695450"/>
            <a:ext cx="6010275" cy="4629150"/>
          </a:xfrm>
          <a:prstGeom prst="rect">
            <a:avLst/>
          </a:prstGeom>
        </p:spPr>
      </p:pic>
    </p:spTree>
    <p:extLst>
      <p:ext uri="{BB962C8B-B14F-4D97-AF65-F5344CB8AC3E}">
        <p14:creationId xmlns:p14="http://schemas.microsoft.com/office/powerpoint/2010/main" val="2297376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AA1BBEA3-EF9F-411E-94D0-EB975537578C}"/>
              </a:ext>
            </a:extLst>
          </p:cNvPr>
          <p:cNvSpPr>
            <a:spLocks noGrp="1"/>
          </p:cNvSpPr>
          <p:nvPr>
            <p:ph type="subTitle" idx="13"/>
          </p:nvPr>
        </p:nvSpPr>
        <p:spPr>
          <a:xfrm>
            <a:off x="295770" y="1085197"/>
            <a:ext cx="8351520" cy="453648"/>
          </a:xfrm>
        </p:spPr>
        <p:txBody>
          <a:bodyPr/>
          <a:lstStyle/>
          <a:p>
            <a:pPr algn="l"/>
            <a:r>
              <a:rPr lang="de-CH" sz="2000" dirty="0">
                <a:latin typeface="Arial Black" panose="020B0A04020102020204" pitchFamily="34" charset="0"/>
              </a:rPr>
              <a:t>Grundbild </a:t>
            </a:r>
            <a:r>
              <a:rPr lang="de-CH" sz="2000">
                <a:latin typeface="Arial Black" panose="020B0A04020102020204" pitchFamily="34" charset="0"/>
              </a:rPr>
              <a:t>im CaniPro</a:t>
            </a:r>
            <a:endParaRPr lang="de-CH" sz="2000" dirty="0">
              <a:latin typeface="Arial Black" panose="020B0A04020102020204" pitchFamily="34" charset="0"/>
            </a:endParaRPr>
          </a:p>
        </p:txBody>
      </p:sp>
      <p:sp>
        <p:nvSpPr>
          <p:cNvPr id="5" name="Datumsplatzhalter 4">
            <a:extLst>
              <a:ext uri="{FF2B5EF4-FFF2-40B4-BE49-F238E27FC236}">
                <a16:creationId xmlns:a16="http://schemas.microsoft.com/office/drawing/2014/main" id="{BF59AE7C-D28A-45AF-89E3-5AD894167C92}"/>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C834009C-FFE1-4350-B060-7439390EC50F}"/>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BDCC3B04-839B-4C0B-97D1-E4213400375B}"/>
              </a:ext>
            </a:extLst>
          </p:cNvPr>
          <p:cNvSpPr>
            <a:spLocks noGrp="1"/>
          </p:cNvSpPr>
          <p:nvPr>
            <p:ph type="sldNum" sz="quarter" idx="4"/>
          </p:nvPr>
        </p:nvSpPr>
        <p:spPr/>
        <p:txBody>
          <a:bodyPr/>
          <a:lstStyle/>
          <a:p>
            <a:fld id="{9B27D4C7-81E0-421A-BC04-9E78EB3959F5}" type="slidenum">
              <a:rPr lang="de-CH" smtClean="0"/>
              <a:pPr/>
              <a:t>7</a:t>
            </a:fld>
            <a:endParaRPr lang="de-CH"/>
          </a:p>
        </p:txBody>
      </p:sp>
      <p:sp>
        <p:nvSpPr>
          <p:cNvPr id="13" name="Titel 12">
            <a:extLst>
              <a:ext uri="{FF2B5EF4-FFF2-40B4-BE49-F238E27FC236}">
                <a16:creationId xmlns:a16="http://schemas.microsoft.com/office/drawing/2014/main" id="{2D5973D8-5F58-41F6-90EE-951B3639ACBA}"/>
              </a:ext>
            </a:extLst>
          </p:cNvPr>
          <p:cNvSpPr>
            <a:spLocks noGrp="1"/>
          </p:cNvSpPr>
          <p:nvPr>
            <p:ph type="ctrTitle"/>
          </p:nvPr>
        </p:nvSpPr>
        <p:spPr/>
        <p:txBody>
          <a:bodyPr>
            <a:normAutofit/>
          </a:bodyPr>
          <a:lstStyle/>
          <a:p>
            <a:r>
              <a:rPr lang="de-CH" dirty="0"/>
              <a:t>2. Neues Prüfungsprogramm</a:t>
            </a:r>
          </a:p>
        </p:txBody>
      </p:sp>
      <p:pic>
        <p:nvPicPr>
          <p:cNvPr id="8" name="Inhaltsplatzhalter 7">
            <a:extLst>
              <a:ext uri="{FF2B5EF4-FFF2-40B4-BE49-F238E27FC236}">
                <a16:creationId xmlns:a16="http://schemas.microsoft.com/office/drawing/2014/main" id="{F0CCBB60-2856-4C9C-B817-B2B5702A83AB}"/>
              </a:ext>
            </a:extLst>
          </p:cNvPr>
          <p:cNvPicPr>
            <a:picLocks noGrp="1" noChangeAspect="1"/>
          </p:cNvPicPr>
          <p:nvPr>
            <p:ph idx="1"/>
          </p:nvPr>
        </p:nvPicPr>
        <p:blipFill>
          <a:blip r:embed="rId2"/>
          <a:stretch>
            <a:fillRect/>
          </a:stretch>
        </p:blipFill>
        <p:spPr>
          <a:xfrm>
            <a:off x="1778924" y="1571624"/>
            <a:ext cx="5337638" cy="4659843"/>
          </a:xfrm>
          <a:prstGeom prst="rect">
            <a:avLst/>
          </a:prstGeom>
        </p:spPr>
      </p:pic>
    </p:spTree>
    <p:extLst>
      <p:ext uri="{BB962C8B-B14F-4D97-AF65-F5344CB8AC3E}">
        <p14:creationId xmlns:p14="http://schemas.microsoft.com/office/powerpoint/2010/main" val="1839235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AA1BBEA3-EF9F-411E-94D0-EB975537578C}"/>
              </a:ext>
            </a:extLst>
          </p:cNvPr>
          <p:cNvSpPr>
            <a:spLocks noGrp="1"/>
          </p:cNvSpPr>
          <p:nvPr>
            <p:ph type="subTitle" idx="13"/>
          </p:nvPr>
        </p:nvSpPr>
        <p:spPr>
          <a:xfrm>
            <a:off x="295770" y="1085197"/>
            <a:ext cx="8351520" cy="453648"/>
          </a:xfrm>
        </p:spPr>
        <p:txBody>
          <a:bodyPr/>
          <a:lstStyle/>
          <a:p>
            <a:pPr algn="l"/>
            <a:r>
              <a:rPr lang="de-CH" sz="2000" dirty="0">
                <a:latin typeface="Arial Black" panose="020B0A04020102020204" pitchFamily="34" charset="0"/>
              </a:rPr>
              <a:t>Nur 2 Seiten, und der Prüfungsspiegel</a:t>
            </a:r>
          </a:p>
        </p:txBody>
      </p:sp>
      <p:sp>
        <p:nvSpPr>
          <p:cNvPr id="5" name="Datumsplatzhalter 4">
            <a:extLst>
              <a:ext uri="{FF2B5EF4-FFF2-40B4-BE49-F238E27FC236}">
                <a16:creationId xmlns:a16="http://schemas.microsoft.com/office/drawing/2014/main" id="{BF59AE7C-D28A-45AF-89E3-5AD894167C92}"/>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C834009C-FFE1-4350-B060-7439390EC50F}"/>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BDCC3B04-839B-4C0B-97D1-E4213400375B}"/>
              </a:ext>
            </a:extLst>
          </p:cNvPr>
          <p:cNvSpPr>
            <a:spLocks noGrp="1"/>
          </p:cNvSpPr>
          <p:nvPr>
            <p:ph type="sldNum" sz="quarter" idx="4"/>
          </p:nvPr>
        </p:nvSpPr>
        <p:spPr/>
        <p:txBody>
          <a:bodyPr/>
          <a:lstStyle/>
          <a:p>
            <a:fld id="{9B27D4C7-81E0-421A-BC04-9E78EB3959F5}" type="slidenum">
              <a:rPr lang="de-CH" smtClean="0"/>
              <a:pPr/>
              <a:t>8</a:t>
            </a:fld>
            <a:endParaRPr lang="de-CH"/>
          </a:p>
        </p:txBody>
      </p:sp>
      <p:sp>
        <p:nvSpPr>
          <p:cNvPr id="13" name="Titel 12">
            <a:extLst>
              <a:ext uri="{FF2B5EF4-FFF2-40B4-BE49-F238E27FC236}">
                <a16:creationId xmlns:a16="http://schemas.microsoft.com/office/drawing/2014/main" id="{2D5973D8-5F58-41F6-90EE-951B3639ACBA}"/>
              </a:ext>
            </a:extLst>
          </p:cNvPr>
          <p:cNvSpPr>
            <a:spLocks noGrp="1"/>
          </p:cNvSpPr>
          <p:nvPr>
            <p:ph type="ctrTitle"/>
          </p:nvPr>
        </p:nvSpPr>
        <p:spPr/>
        <p:txBody>
          <a:bodyPr>
            <a:normAutofit/>
          </a:bodyPr>
          <a:lstStyle/>
          <a:p>
            <a:r>
              <a:rPr lang="de-CH" dirty="0"/>
              <a:t>2. Neues Prüfungsprogramm</a:t>
            </a:r>
          </a:p>
        </p:txBody>
      </p:sp>
      <p:pic>
        <p:nvPicPr>
          <p:cNvPr id="9" name="Inhaltsplatzhalter 8">
            <a:extLst>
              <a:ext uri="{FF2B5EF4-FFF2-40B4-BE49-F238E27FC236}">
                <a16:creationId xmlns:a16="http://schemas.microsoft.com/office/drawing/2014/main" id="{5213C3EB-EF49-450F-9F9E-F3E19D33238B}"/>
              </a:ext>
            </a:extLst>
          </p:cNvPr>
          <p:cNvPicPr>
            <a:picLocks noGrp="1" noChangeAspect="1"/>
          </p:cNvPicPr>
          <p:nvPr>
            <p:ph idx="1"/>
          </p:nvPr>
        </p:nvPicPr>
        <p:blipFill>
          <a:blip r:embed="rId2"/>
          <a:stretch>
            <a:fillRect/>
          </a:stretch>
        </p:blipFill>
        <p:spPr>
          <a:xfrm>
            <a:off x="749482" y="1442881"/>
            <a:ext cx="5110341" cy="2184341"/>
          </a:xfrm>
          <a:prstGeom prst="rect">
            <a:avLst/>
          </a:prstGeom>
        </p:spPr>
      </p:pic>
      <p:pic>
        <p:nvPicPr>
          <p:cNvPr id="10" name="Grafik 9">
            <a:extLst>
              <a:ext uri="{FF2B5EF4-FFF2-40B4-BE49-F238E27FC236}">
                <a16:creationId xmlns:a16="http://schemas.microsoft.com/office/drawing/2014/main" id="{2DCA78BA-8A32-4EEF-A0A5-73D13D833E76}"/>
              </a:ext>
            </a:extLst>
          </p:cNvPr>
          <p:cNvPicPr>
            <a:picLocks noChangeAspect="1"/>
          </p:cNvPicPr>
          <p:nvPr/>
        </p:nvPicPr>
        <p:blipFill>
          <a:blip r:embed="rId3"/>
          <a:stretch>
            <a:fillRect/>
          </a:stretch>
        </p:blipFill>
        <p:spPr>
          <a:xfrm>
            <a:off x="4106440" y="3635336"/>
            <a:ext cx="3622310" cy="2799425"/>
          </a:xfrm>
          <a:prstGeom prst="rect">
            <a:avLst/>
          </a:prstGeom>
        </p:spPr>
      </p:pic>
    </p:spTree>
    <p:extLst>
      <p:ext uri="{BB962C8B-B14F-4D97-AF65-F5344CB8AC3E}">
        <p14:creationId xmlns:p14="http://schemas.microsoft.com/office/powerpoint/2010/main" val="240491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D082D426-EF40-4566-80D9-2F6EB9D79CDF}"/>
              </a:ext>
            </a:extLst>
          </p:cNvPr>
          <p:cNvPicPr>
            <a:picLocks noGrp="1" noChangeAspect="1"/>
          </p:cNvPicPr>
          <p:nvPr>
            <p:ph idx="1"/>
          </p:nvPr>
        </p:nvPicPr>
        <p:blipFill>
          <a:blip r:embed="rId2"/>
          <a:stretch>
            <a:fillRect/>
          </a:stretch>
        </p:blipFill>
        <p:spPr>
          <a:xfrm>
            <a:off x="2629093" y="1571625"/>
            <a:ext cx="3885814" cy="4876800"/>
          </a:xfrm>
          <a:prstGeom prst="rect">
            <a:avLst/>
          </a:prstGeom>
        </p:spPr>
      </p:pic>
      <p:sp>
        <p:nvSpPr>
          <p:cNvPr id="3" name="Untertitel 2">
            <a:extLst>
              <a:ext uri="{FF2B5EF4-FFF2-40B4-BE49-F238E27FC236}">
                <a16:creationId xmlns:a16="http://schemas.microsoft.com/office/drawing/2014/main" id="{BF1F81EE-FAAC-4A28-B0E7-AD55332D9B4A}"/>
              </a:ext>
            </a:extLst>
          </p:cNvPr>
          <p:cNvSpPr>
            <a:spLocks noGrp="1"/>
          </p:cNvSpPr>
          <p:nvPr>
            <p:ph type="subTitle" idx="13"/>
          </p:nvPr>
        </p:nvSpPr>
        <p:spPr/>
        <p:txBody>
          <a:bodyPr/>
          <a:lstStyle/>
          <a:p>
            <a:pPr algn="l"/>
            <a:r>
              <a:rPr lang="de-CH" dirty="0">
                <a:latin typeface="Arial Black" panose="020B0A04020102020204" pitchFamily="34" charset="0"/>
              </a:rPr>
              <a:t>Anmelden aus dem Prüfungsspiegel</a:t>
            </a:r>
          </a:p>
        </p:txBody>
      </p:sp>
      <p:sp>
        <p:nvSpPr>
          <p:cNvPr id="4" name="Titel 3">
            <a:extLst>
              <a:ext uri="{FF2B5EF4-FFF2-40B4-BE49-F238E27FC236}">
                <a16:creationId xmlns:a16="http://schemas.microsoft.com/office/drawing/2014/main" id="{BC22C908-0186-45D1-BBF2-231CA06CC226}"/>
              </a:ext>
            </a:extLst>
          </p:cNvPr>
          <p:cNvSpPr>
            <a:spLocks noGrp="1"/>
          </p:cNvSpPr>
          <p:nvPr>
            <p:ph type="ctrTitle"/>
          </p:nvPr>
        </p:nvSpPr>
        <p:spPr/>
        <p:txBody>
          <a:bodyPr wrap="square">
            <a:noAutofit/>
          </a:bodyPr>
          <a:lstStyle/>
          <a:p>
            <a:r>
              <a:rPr lang="de-CH" sz="2800" dirty="0"/>
              <a:t>2. Neues Prüfungsprogramm</a:t>
            </a:r>
          </a:p>
        </p:txBody>
      </p:sp>
      <p:sp>
        <p:nvSpPr>
          <p:cNvPr id="5" name="Datumsplatzhalter 4">
            <a:extLst>
              <a:ext uri="{FF2B5EF4-FFF2-40B4-BE49-F238E27FC236}">
                <a16:creationId xmlns:a16="http://schemas.microsoft.com/office/drawing/2014/main" id="{7016514A-26FB-48D1-90B2-ADD4FDB19D6D}"/>
              </a:ext>
            </a:extLst>
          </p:cNvPr>
          <p:cNvSpPr>
            <a:spLocks noGrp="1"/>
          </p:cNvSpPr>
          <p:nvPr>
            <p:ph type="dt" sz="half" idx="2"/>
          </p:nvPr>
        </p:nvSpPr>
        <p:spPr/>
        <p:txBody>
          <a:bodyPr/>
          <a:lstStyle/>
          <a:p>
            <a:r>
              <a:rPr lang="de-DE"/>
              <a:t>21.08.2025</a:t>
            </a:r>
            <a:endParaRPr lang="de-CH" dirty="0"/>
          </a:p>
        </p:txBody>
      </p:sp>
      <p:sp>
        <p:nvSpPr>
          <p:cNvPr id="6" name="Fußzeilenplatzhalter 5">
            <a:extLst>
              <a:ext uri="{FF2B5EF4-FFF2-40B4-BE49-F238E27FC236}">
                <a16:creationId xmlns:a16="http://schemas.microsoft.com/office/drawing/2014/main" id="{7FD98608-5951-44F6-8589-D5B81EEE4352}"/>
              </a:ext>
            </a:extLst>
          </p:cNvPr>
          <p:cNvSpPr>
            <a:spLocks noGrp="1"/>
          </p:cNvSpPr>
          <p:nvPr>
            <p:ph type="ftr" sz="quarter" idx="3"/>
          </p:nvPr>
        </p:nvSpPr>
        <p:spPr/>
        <p:txBody>
          <a:bodyPr/>
          <a:lstStyle/>
          <a:p>
            <a:r>
              <a:rPr lang="de-CH"/>
              <a:t>Präsidentenkonferenz 2025</a:t>
            </a:r>
            <a:endParaRPr lang="de-CH" dirty="0"/>
          </a:p>
        </p:txBody>
      </p:sp>
      <p:sp>
        <p:nvSpPr>
          <p:cNvPr id="7" name="Foliennummernplatzhalter 6">
            <a:extLst>
              <a:ext uri="{FF2B5EF4-FFF2-40B4-BE49-F238E27FC236}">
                <a16:creationId xmlns:a16="http://schemas.microsoft.com/office/drawing/2014/main" id="{77DF5FFC-4EA6-40FA-805F-BD4AC2915A65}"/>
              </a:ext>
            </a:extLst>
          </p:cNvPr>
          <p:cNvSpPr>
            <a:spLocks noGrp="1"/>
          </p:cNvSpPr>
          <p:nvPr>
            <p:ph type="sldNum" sz="quarter" idx="4"/>
          </p:nvPr>
        </p:nvSpPr>
        <p:spPr/>
        <p:txBody>
          <a:bodyPr/>
          <a:lstStyle/>
          <a:p>
            <a:fld id="{9B27D4C7-81E0-421A-BC04-9E78EB3959F5}" type="slidenum">
              <a:rPr lang="de-CH" smtClean="0"/>
              <a:pPr/>
              <a:t>9</a:t>
            </a:fld>
            <a:endParaRPr lang="de-CH"/>
          </a:p>
        </p:txBody>
      </p:sp>
    </p:spTree>
    <p:extLst>
      <p:ext uri="{BB962C8B-B14F-4D97-AF65-F5344CB8AC3E}">
        <p14:creationId xmlns:p14="http://schemas.microsoft.com/office/powerpoint/2010/main" val="1397261314"/>
      </p:ext>
    </p:extLst>
  </p:cSld>
  <p:clrMapOvr>
    <a:masterClrMapping/>
  </p:clrMapOvr>
</p:sld>
</file>

<file path=ppt/theme/theme1.xml><?xml version="1.0" encoding="utf-8"?>
<a:theme xmlns:a="http://schemas.openxmlformats.org/drawingml/2006/main" name="Inhaltsfolie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0</TotalTime>
  <Words>2260</Words>
  <Application>Microsoft Office PowerPoint</Application>
  <PresentationFormat>Bildschirmpräsentation (4:3)</PresentationFormat>
  <Paragraphs>489</Paragraphs>
  <Slides>56</Slides>
  <Notes>0</Notes>
  <HiddenSlides>0</HiddenSlides>
  <MMClips>0</MMClips>
  <ScaleCrop>false</ScaleCrop>
  <HeadingPairs>
    <vt:vector size="8" baseType="variant">
      <vt:variant>
        <vt:lpstr>Verwendete Schriftarten</vt:lpstr>
      </vt:variant>
      <vt:variant>
        <vt:i4>6</vt:i4>
      </vt:variant>
      <vt:variant>
        <vt:lpstr>Design</vt:lpstr>
      </vt:variant>
      <vt:variant>
        <vt:i4>1</vt:i4>
      </vt:variant>
      <vt:variant>
        <vt:lpstr>Eingebettete OLE-Server</vt:lpstr>
      </vt:variant>
      <vt:variant>
        <vt:i4>1</vt:i4>
      </vt:variant>
      <vt:variant>
        <vt:lpstr>Folientitel</vt:lpstr>
      </vt:variant>
      <vt:variant>
        <vt:i4>56</vt:i4>
      </vt:variant>
    </vt:vector>
  </HeadingPairs>
  <TitlesOfParts>
    <vt:vector size="64" baseType="lpstr">
      <vt:lpstr>Arial</vt:lpstr>
      <vt:lpstr>Arial Black</vt:lpstr>
      <vt:lpstr>Calibri</vt:lpstr>
      <vt:lpstr>Century Schoolbook</vt:lpstr>
      <vt:lpstr>Times New Roman</vt:lpstr>
      <vt:lpstr>Wingdings</vt:lpstr>
      <vt:lpstr>Inhaltsfolien</vt:lpstr>
      <vt:lpstr>Acrobat Document</vt:lpstr>
      <vt:lpstr>Präsidenten-konferenz 2025</vt:lpstr>
      <vt:lpstr>1. Begrüssung</vt:lpstr>
      <vt:lpstr>Traktanden</vt:lpstr>
      <vt:lpstr>2. Neues Prüfungsprogramm</vt:lpstr>
      <vt:lpstr>2. Neues Prüfungsprogramm</vt:lpstr>
      <vt:lpstr>2. CaniPro</vt:lpstr>
      <vt:lpstr>2. Neues Prüfungsprogramm</vt:lpstr>
      <vt:lpstr>2. Neues Prüfungsprogramm</vt:lpstr>
      <vt:lpstr>2. Neues Prüfungsprogramm</vt:lpstr>
      <vt:lpstr>2. Neues Prüfungsprogramm</vt:lpstr>
      <vt:lpstr>3. TKGS-Leistungsheft</vt:lpstr>
      <vt:lpstr>3. TKGS-Leistungsheft</vt:lpstr>
      <vt:lpstr>3. TKGS-Leistungsheft</vt:lpstr>
      <vt:lpstr>3. TKGS-Leistungsheft</vt:lpstr>
      <vt:lpstr>3. TKGS-Leistungsheft</vt:lpstr>
      <vt:lpstr>3. TKGS-Leistungsheft</vt:lpstr>
      <vt:lpstr>4. Konzeptanpassung sportlicher Schutzdienst</vt:lpstr>
      <vt:lpstr>4. Konzeptanpassung sportlicher Schutzdienst</vt:lpstr>
      <vt:lpstr>4. Konzeptanpassung sportlicher Schutzdienst</vt:lpstr>
      <vt:lpstr>4. Konzeptanpassung sportlicher Schutzdienst</vt:lpstr>
      <vt:lpstr>4. Konzeptanpassung sportlicher Schutzdienst</vt:lpstr>
      <vt:lpstr>4. Konzeptanpassung sportlicher Schutzdienst</vt:lpstr>
      <vt:lpstr>5. Lizenzierte SD-Helfer an Prüfungen</vt:lpstr>
      <vt:lpstr>5. Lizenzierte SD-Helfer an Prüfungen</vt:lpstr>
      <vt:lpstr>6. Aus der IG NPO</vt:lpstr>
      <vt:lpstr>6. Aus der IG NPO</vt:lpstr>
      <vt:lpstr>6. Aus der IG NPO</vt:lpstr>
      <vt:lpstr>6. Aus der IG NPO</vt:lpstr>
      <vt:lpstr>7. Gewinnung Leistungsrichter</vt:lpstr>
      <vt:lpstr>7. Gewinnung Leistungsrichter</vt:lpstr>
      <vt:lpstr>7. Gewinnung Leistungsrichter</vt:lpstr>
      <vt:lpstr>7. Gewinnung Leistungsrichter</vt:lpstr>
      <vt:lpstr>7. Gewinnung Leistungsrichter</vt:lpstr>
      <vt:lpstr>7. Gewinnung Leistungsrichter</vt:lpstr>
      <vt:lpstr>7. Gewinnung Leistungsrichter</vt:lpstr>
      <vt:lpstr>7. Gewinnung Leistungsrichter</vt:lpstr>
      <vt:lpstr>7. Gewinnung Leistungsrichter</vt:lpstr>
      <vt:lpstr>7. Gewinnung Leistungsrichter</vt:lpstr>
      <vt:lpstr>7. Gewinnung Leistungsrichter</vt:lpstr>
      <vt:lpstr>8. Auswertung Umfrage 2025</vt:lpstr>
      <vt:lpstr>8. Auswertung Umfrage 2025</vt:lpstr>
      <vt:lpstr>8. Auswertung Umfrage 2025</vt:lpstr>
      <vt:lpstr>8. Auswertung Umfrage 2025</vt:lpstr>
      <vt:lpstr>8. Auswertung Umfrage 2025</vt:lpstr>
      <vt:lpstr>8. Auswertung Umfrage 2025</vt:lpstr>
      <vt:lpstr>8. Auswertung Umfrage 2025</vt:lpstr>
      <vt:lpstr>8. Auswertung Umfrage 2025</vt:lpstr>
      <vt:lpstr>8. Auswertung Umfrage 2025</vt:lpstr>
      <vt:lpstr>9. Projekte</vt:lpstr>
      <vt:lpstr>9. Projekte</vt:lpstr>
      <vt:lpstr>9. Projekte</vt:lpstr>
      <vt:lpstr>9. Projekte</vt:lpstr>
      <vt:lpstr>10. Verschiedenes / Umfrage</vt:lpstr>
      <vt:lpstr>10. Verschiedenes / Umfrage</vt:lpstr>
      <vt:lpstr>10. Verschiedenes / Umfrage</vt:lpstr>
      <vt:lpstr>11. Dank &amp; Schlusswort</vt:lpstr>
    </vt:vector>
  </TitlesOfParts>
  <Company>Bundesverwaltung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Michel Marc EZV</dc:creator>
  <cp:lastModifiedBy>Zbinden Werner</cp:lastModifiedBy>
  <cp:revision>22</cp:revision>
  <dcterms:created xsi:type="dcterms:W3CDTF">2017-07-13T05:41:58Z</dcterms:created>
  <dcterms:modified xsi:type="dcterms:W3CDTF">2025-08-08T06:28:01Z</dcterms:modified>
</cp:coreProperties>
</file>